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sldIdLst>
    <p:sldId id="256" r:id="rId2"/>
    <p:sldId id="277" r:id="rId3"/>
    <p:sldId id="264" r:id="rId4"/>
    <p:sldId id="273" r:id="rId5"/>
    <p:sldId id="274" r:id="rId6"/>
    <p:sldId id="275" r:id="rId7"/>
    <p:sldId id="276" r:id="rId8"/>
    <p:sldId id="257" r:id="rId9"/>
    <p:sldId id="259" r:id="rId10"/>
    <p:sldId id="268" r:id="rId11"/>
    <p:sldId id="270" r:id="rId12"/>
    <p:sldId id="265" r:id="rId13"/>
    <p:sldId id="271" r:id="rId14"/>
    <p:sldId id="278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729A"/>
    <a:srgbClr val="2D77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51" d="100"/>
          <a:sy n="51" d="100"/>
        </p:scale>
        <p:origin x="-1446" y="-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47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62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87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08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27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00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83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250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11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95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21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6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1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2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47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77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7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1A36E2-A66F-422D-8F8C-F7587F378C0C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6B70A-6C9B-43D9-81B0-2F414073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050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67629A-89DA-92F5-5415-286EB1F2E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7865" y="502920"/>
            <a:ext cx="8825658" cy="4537351"/>
          </a:xfrm>
        </p:spPr>
        <p:txBody>
          <a:bodyPr>
            <a:normAutofit fontScale="90000"/>
          </a:bodyPr>
          <a:lstStyle/>
          <a:p>
            <a:pPr algn="r"/>
            <a:r>
              <a:rPr lang="fa-IR" sz="6000" b="1" dirty="0">
                <a:cs typeface="2  Aseman" panose="00000400000000000000" pitchFamily="2" charset="-78"/>
              </a:rPr>
              <a:t/>
            </a:r>
            <a:br>
              <a:rPr lang="fa-IR" sz="6000" b="1" dirty="0">
                <a:cs typeface="2  Aseman" panose="00000400000000000000" pitchFamily="2" charset="-78"/>
              </a:rPr>
            </a:br>
            <a:r>
              <a:rPr lang="fa-IR" sz="6000" b="1" dirty="0">
                <a:cs typeface="2  Aseman" panose="00000400000000000000" pitchFamily="2" charset="-78"/>
              </a:rPr>
              <a:t/>
            </a:r>
            <a:br>
              <a:rPr lang="fa-IR" sz="6000" b="1" dirty="0">
                <a:cs typeface="2  Aseman" panose="00000400000000000000" pitchFamily="2" charset="-78"/>
              </a:rPr>
            </a:br>
            <a:r>
              <a:rPr lang="fa-IR" sz="6000" b="1" dirty="0">
                <a:cs typeface="2  Aseman" panose="00000400000000000000" pitchFamily="2" charset="-78"/>
              </a:rPr>
              <a:t/>
            </a:r>
            <a:br>
              <a:rPr lang="fa-IR" sz="6000" b="1" dirty="0">
                <a:cs typeface="2  Aseman" panose="00000400000000000000" pitchFamily="2" charset="-78"/>
              </a:rPr>
            </a:br>
            <a:r>
              <a:rPr lang="fa-IR" sz="4800" b="1" dirty="0">
                <a:cs typeface="2  Aseman" panose="00000400000000000000" pitchFamily="2" charset="-78"/>
              </a:rPr>
              <a:t>اصول نوشتن سینتکس یا (</a:t>
            </a:r>
            <a:r>
              <a:rPr lang="fa-IR" sz="4800" dirty="0">
                <a:cs typeface="2  Aseman" panose="00000400000000000000" pitchFamily="2" charset="-78"/>
              </a:rPr>
              <a:t>استراتژی جست و جو)</a:t>
            </a:r>
            <a:br>
              <a:rPr lang="fa-IR" sz="4800" dirty="0">
                <a:cs typeface="2  Aseman" panose="00000400000000000000" pitchFamily="2" charset="-78"/>
              </a:rPr>
            </a:br>
            <a:r>
              <a:rPr lang="fa-IR" sz="6000" dirty="0">
                <a:cs typeface="2  Aseman" panose="00000400000000000000" pitchFamily="2" charset="-78"/>
              </a:rPr>
              <a:t/>
            </a:r>
            <a:br>
              <a:rPr lang="fa-IR" sz="6000" dirty="0">
                <a:cs typeface="2  Aseman" panose="00000400000000000000" pitchFamily="2" charset="-78"/>
              </a:rPr>
            </a:br>
            <a:r>
              <a:rPr lang="fa-IR" sz="6000" dirty="0">
                <a:cs typeface="2  Aseman" panose="00000400000000000000" pitchFamily="2" charset="-78"/>
              </a:rPr>
              <a:t>آشنایی با چگونگی جست و جو در </a:t>
            </a:r>
            <a:r>
              <a:rPr lang="en-US" sz="6000" dirty="0">
                <a:cs typeface="2  Aseman" panose="00000400000000000000" pitchFamily="2" charset="-78"/>
              </a:rPr>
              <a:t/>
            </a:r>
            <a:br>
              <a:rPr lang="en-US" sz="6000" dirty="0">
                <a:cs typeface="2  Aseman" panose="00000400000000000000" pitchFamily="2" charset="-78"/>
              </a:rPr>
            </a:br>
            <a:r>
              <a:rPr lang="en-US" sz="6000" dirty="0">
                <a:cs typeface="2  Aseman" panose="00000400000000000000" pitchFamily="2" charset="-78"/>
              </a:rPr>
              <a:t>PUBMED</a:t>
            </a:r>
            <a:r>
              <a:rPr lang="fa-IR" sz="6000" dirty="0">
                <a:cs typeface="2  Aseman" panose="00000400000000000000" pitchFamily="2" charset="-78"/>
              </a:rPr>
              <a:t>                                                   </a:t>
            </a:r>
            <a:br>
              <a:rPr lang="fa-IR" sz="6000" dirty="0">
                <a:cs typeface="2  Aseman" panose="00000400000000000000" pitchFamily="2" charset="-78"/>
              </a:rPr>
            </a:br>
            <a:r>
              <a:rPr lang="en-US" sz="6000" dirty="0">
                <a:cs typeface="2  Aseman" panose="00000400000000000000" pitchFamily="2" charset="-78"/>
              </a:rPr>
              <a:t>MEDLINE</a:t>
            </a:r>
            <a:r>
              <a:rPr lang="fa-IR" sz="6000" dirty="0">
                <a:cs typeface="2  Aseman" panose="00000400000000000000" pitchFamily="2" charset="-78"/>
              </a:rPr>
              <a:t>                                                  </a:t>
            </a:r>
            <a:r>
              <a:rPr lang="en-US" sz="6000" dirty="0">
                <a:cs typeface="2  Aseman" panose="00000400000000000000" pitchFamily="2" charset="-78"/>
              </a:rPr>
              <a:t> 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6B1B412-2A82-5C4A-1C72-201C708231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a-IR" dirty="0">
                <a:solidFill>
                  <a:schemeClr val="tx1"/>
                </a:solidFill>
                <a:cs typeface="2  Davat" panose="00000400000000000000" pitchFamily="2" charset="-78"/>
              </a:rPr>
              <a:t>مدرس فاطمه خدائی </a:t>
            </a:r>
          </a:p>
          <a:p>
            <a:pPr algn="r"/>
            <a:r>
              <a:rPr lang="fa-IR" dirty="0">
                <a:solidFill>
                  <a:schemeClr val="tx1"/>
                </a:solidFill>
                <a:cs typeface="2  Davat" panose="00000400000000000000" pitchFamily="2" charset="-78"/>
              </a:rPr>
              <a:t>کارشناس ارشد علم اطلاعات و دانش شناسی</a:t>
            </a:r>
            <a:endParaRPr lang="en-US" dirty="0">
              <a:solidFill>
                <a:schemeClr val="tx1"/>
              </a:solidFill>
              <a:cs typeface="2 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7448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0199DE-F399-623A-10CA-89D8DA834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z="4000" b="1" dirty="0">
                <a:cs typeface="2  Badr" panose="00000400000000000000" pitchFamily="2" charset="-78"/>
              </a:rPr>
              <a:t>آشنایی با عملگرهای جست وجو</a:t>
            </a:r>
            <a:br>
              <a:rPr lang="fa-IR" sz="4000" b="1" dirty="0">
                <a:cs typeface="2  Badr" panose="00000400000000000000" pitchFamily="2" charset="-78"/>
              </a:rPr>
            </a:br>
            <a:r>
              <a:rPr lang="fa-IR" sz="4000" b="1" dirty="0">
                <a:cs typeface="2  Badr" panose="00000400000000000000" pitchFamily="2" charset="-78"/>
              </a:rPr>
              <a:t>عملگر بولی2</a:t>
            </a:r>
            <a:r>
              <a:rPr lang="fa-IR" sz="4400" b="1" dirty="0">
                <a:cs typeface="2  Badr" panose="00000400000000000000" pitchFamily="2" charset="-78"/>
              </a:rPr>
              <a:t/>
            </a:r>
            <a:br>
              <a:rPr lang="fa-IR" sz="4400" b="1" dirty="0">
                <a:cs typeface="2  Badr" panose="00000400000000000000" pitchFamily="2" charset="-78"/>
              </a:rPr>
            </a:b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558783-DD01-B96F-A76A-090650444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215" y="1676400"/>
            <a:ext cx="10213585" cy="4195481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endParaRPr lang="fa-IR" dirty="0">
              <a:cs typeface="2  Badr" panose="00000400000000000000" pitchFamily="2" charset="-78"/>
            </a:endParaRPr>
          </a:p>
          <a:p>
            <a:pPr marL="0" indent="0">
              <a:buNone/>
            </a:pPr>
            <a:r>
              <a:rPr lang="en-US" sz="5400" b="1" dirty="0">
                <a:cs typeface="2  Badr" panose="00000400000000000000" pitchFamily="2" charset="-78"/>
              </a:rPr>
              <a:t>OR</a:t>
            </a:r>
            <a:endParaRPr lang="fa-IR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r>
              <a:rPr lang="fa-IR" sz="2400" b="1" dirty="0">
                <a:cs typeface="2  Badr" panose="00000400000000000000" pitchFamily="2" charset="-78"/>
              </a:rPr>
              <a:t>برای ترکیب مترادف ها در یک گروه</a:t>
            </a:r>
          </a:p>
          <a:p>
            <a:pPr marL="0" indent="0" algn="r">
              <a:buNone/>
            </a:pPr>
            <a:r>
              <a:rPr lang="fa-IR" sz="2400" b="1" dirty="0">
                <a:cs typeface="2  Badr" panose="00000400000000000000" pitchFamily="2" charset="-78"/>
              </a:rPr>
              <a:t>برای بازیابی حداقل یکی از کلیدواژه های مورد جستجو</a:t>
            </a:r>
          </a:p>
          <a:p>
            <a:pPr marL="0" indent="0" algn="r">
              <a:buNone/>
            </a:pPr>
            <a:r>
              <a:rPr lang="fa-IR" sz="2400" b="1" dirty="0">
                <a:cs typeface="2  Badr" panose="00000400000000000000" pitchFamily="2" charset="-78"/>
              </a:rPr>
              <a:t>این عملگر جمع منطقی ست و اجتماع مفاهیم را نشان میدهد و برای جست و جوی</a:t>
            </a:r>
          </a:p>
          <a:p>
            <a:pPr marL="0" indent="0" algn="r">
              <a:buNone/>
            </a:pPr>
            <a:r>
              <a:rPr lang="fa-IR" sz="2400" b="1" dirty="0">
                <a:cs typeface="2  Badr" panose="00000400000000000000" pitchFamily="2" charset="-78"/>
              </a:rPr>
              <a:t>کلمات هم معنی و مشابه استفاده می شود </a:t>
            </a:r>
          </a:p>
          <a:p>
            <a:pPr marL="0" indent="0" algn="r">
              <a:buNone/>
            </a:pPr>
            <a:r>
              <a:rPr lang="fa-IR" sz="2400" b="1" dirty="0">
                <a:cs typeface="2  Badr" panose="00000400000000000000" pitchFamily="2" charset="-78"/>
              </a:rPr>
              <a:t> جست و جو را گسترده می کند.  </a:t>
            </a:r>
            <a:endParaRPr lang="fa-IR" dirty="0">
              <a:cs typeface="2  Badr" panose="00000400000000000000" pitchFamily="2" charset="-78"/>
            </a:endParaRPr>
          </a:p>
          <a:p>
            <a:pPr marL="0" indent="0">
              <a:buNone/>
            </a:pPr>
            <a:r>
              <a:rPr lang="fa-IR" dirty="0">
                <a:cs typeface="2  Baran" panose="00000400000000000000" pitchFamily="2" charset="-78"/>
              </a:rPr>
              <a:t>                                                            </a:t>
            </a:r>
            <a:r>
              <a:rPr lang="en-US" sz="2800" b="1" dirty="0">
                <a:cs typeface="2  Badr" panose="00000400000000000000" pitchFamily="2" charset="-78"/>
              </a:rPr>
              <a:t>Children OR </a:t>
            </a:r>
            <a:r>
              <a:rPr lang="en-US" sz="2800" b="1" dirty="0" err="1">
                <a:cs typeface="2  Badr" panose="00000400000000000000" pitchFamily="2" charset="-78"/>
              </a:rPr>
              <a:t>Pediatrict</a:t>
            </a:r>
            <a:endParaRPr lang="fa-IR" sz="2800" b="1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xmlns="" id="{63974D8B-B7AD-A2D6-4A74-F3223A49DC4D}"/>
              </a:ext>
            </a:extLst>
          </p:cNvPr>
          <p:cNvSpPr/>
          <p:nvPr/>
        </p:nvSpPr>
        <p:spPr>
          <a:xfrm>
            <a:off x="759215" y="3301434"/>
            <a:ext cx="1471368" cy="1676575"/>
          </a:xfrm>
          <a:prstGeom prst="flowChartConnector">
            <a:avLst/>
          </a:prstGeom>
          <a:pattFill prst="pct60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pediatric</a:t>
            </a: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xmlns="" id="{0E9282F7-D1F6-9F15-9EEC-B2708CAE961C}"/>
              </a:ext>
            </a:extLst>
          </p:cNvPr>
          <p:cNvSpPr/>
          <p:nvPr/>
        </p:nvSpPr>
        <p:spPr>
          <a:xfrm>
            <a:off x="1975811" y="3301434"/>
            <a:ext cx="1471368" cy="1676575"/>
          </a:xfrm>
          <a:prstGeom prst="flowChartConnector">
            <a:avLst/>
          </a:prstGeom>
          <a:pattFill prst="pct60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children</a:t>
            </a:r>
          </a:p>
        </p:txBody>
      </p:sp>
    </p:spTree>
    <p:extLst>
      <p:ext uri="{BB962C8B-B14F-4D97-AF65-F5344CB8AC3E}">
        <p14:creationId xmlns:p14="http://schemas.microsoft.com/office/powerpoint/2010/main" val="96664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B65FFBA4-75A4-F516-04A7-0AC55A16D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z="4000" b="1" dirty="0">
                <a:cs typeface="2  Badr" panose="00000400000000000000" pitchFamily="2" charset="-78"/>
              </a:rPr>
              <a:t>آشنایی با عملگرهای جست وجو </a:t>
            </a:r>
            <a:br>
              <a:rPr lang="fa-IR" sz="4000" b="1" dirty="0">
                <a:cs typeface="2  Badr" panose="00000400000000000000" pitchFamily="2" charset="-78"/>
              </a:rPr>
            </a:br>
            <a:r>
              <a:rPr lang="fa-IR" sz="4000" b="1" dirty="0">
                <a:cs typeface="2  Badr" panose="00000400000000000000" pitchFamily="2" charset="-78"/>
              </a:rPr>
              <a:t>عملگر بولی </a:t>
            </a:r>
            <a:r>
              <a:rPr lang="fa-IR" sz="4400" b="1" dirty="0">
                <a:cs typeface="2  Badr" panose="00000400000000000000" pitchFamily="2" charset="-78"/>
              </a:rPr>
              <a:t>3</a:t>
            </a:r>
            <a:br>
              <a:rPr lang="fa-IR" sz="4400" b="1" dirty="0">
                <a:cs typeface="2  Badr" panose="00000400000000000000" pitchFamily="2" charset="-78"/>
              </a:rPr>
            </a:br>
            <a:r>
              <a:rPr lang="fa-IR" sz="4400" b="1" dirty="0">
                <a:cs typeface="2  Badr" panose="00000400000000000000" pitchFamily="2" charset="-78"/>
              </a:rPr>
              <a:t/>
            </a:r>
            <a:br>
              <a:rPr lang="fa-IR" sz="4400" b="1" dirty="0">
                <a:cs typeface="2  Badr" panose="00000400000000000000" pitchFamily="2" charset="-78"/>
              </a:rPr>
            </a:br>
            <a:r>
              <a:rPr lang="fa-IR" sz="4400" b="1" dirty="0">
                <a:cs typeface="2  Badr" panose="00000400000000000000" pitchFamily="2" charset="-78"/>
              </a:rPr>
              <a:t/>
            </a:r>
            <a:br>
              <a:rPr lang="fa-IR" sz="4400" b="1" dirty="0">
                <a:cs typeface="2  Badr" panose="00000400000000000000" pitchFamily="2" charset="-78"/>
              </a:rPr>
            </a:br>
            <a:r>
              <a:rPr lang="fa-IR" sz="4400" b="1" dirty="0">
                <a:cs typeface="2  Badr" panose="00000400000000000000" pitchFamily="2" charset="-78"/>
              </a:rPr>
              <a:t/>
            </a:r>
            <a:br>
              <a:rPr lang="fa-IR" sz="4400" b="1" dirty="0">
                <a:cs typeface="2  Badr" panose="00000400000000000000" pitchFamily="2" charset="-78"/>
              </a:rPr>
            </a:br>
            <a:r>
              <a:rPr lang="fa-IR" sz="4400" b="1" dirty="0">
                <a:cs typeface="2  Badr" panose="00000400000000000000" pitchFamily="2" charset="-78"/>
              </a:rPr>
              <a:t/>
            </a:r>
            <a:br>
              <a:rPr lang="fa-IR" sz="4400" b="1" dirty="0">
                <a:cs typeface="2  Badr" panose="00000400000000000000" pitchFamily="2" charset="-78"/>
              </a:rPr>
            </a:br>
            <a:r>
              <a:rPr lang="fa-IR" sz="4400" b="1" dirty="0">
                <a:cs typeface="2  Badr" panose="00000400000000000000" pitchFamily="2" charset="-78"/>
              </a:rPr>
              <a:t/>
            </a:r>
            <a:br>
              <a:rPr lang="fa-IR" sz="4400" b="1" dirty="0">
                <a:cs typeface="2  Badr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E87DE9-3500-A05C-1E8E-E2F75F888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endParaRPr lang="fa-IR" b="1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r>
              <a:rPr lang="en-US" sz="4700" b="1" dirty="0">
                <a:cs typeface="2  Badr" panose="00000400000000000000" pitchFamily="2" charset="-78"/>
              </a:rPr>
              <a:t>NOT</a:t>
            </a:r>
            <a:r>
              <a:rPr lang="en-US" sz="3600" b="1" dirty="0">
                <a:cs typeface="2  Badr" panose="00000400000000000000" pitchFamily="2" charset="-78"/>
              </a:rPr>
              <a:t>        </a:t>
            </a:r>
            <a:r>
              <a:rPr lang="fa-IR" sz="3600" b="1" dirty="0">
                <a:cs typeface="2  Badr" panose="00000400000000000000" pitchFamily="2" charset="-78"/>
              </a:rPr>
              <a:t>           </a:t>
            </a:r>
            <a:r>
              <a:rPr lang="en-US" sz="3600" b="1" dirty="0">
                <a:cs typeface="2  Badr" panose="00000400000000000000" pitchFamily="2" charset="-78"/>
              </a:rPr>
              <a:t>              </a:t>
            </a:r>
            <a:r>
              <a:rPr lang="fa-IR" sz="3600" b="1" dirty="0">
                <a:cs typeface="2  Badr" panose="00000400000000000000" pitchFamily="2" charset="-78"/>
              </a:rPr>
              <a:t>  برای حذف موارد نا خواسته                    </a:t>
            </a:r>
          </a:p>
          <a:p>
            <a:pPr marL="0" indent="0" algn="r">
              <a:buNone/>
            </a:pPr>
            <a:r>
              <a:rPr lang="fa-IR" sz="3600" b="1" dirty="0">
                <a:cs typeface="2  Badr" panose="00000400000000000000" pitchFamily="2" charset="-78"/>
              </a:rPr>
              <a:t>این عملگر تفریق منطقی ست و برای حذف مفهومی خاص</a:t>
            </a:r>
          </a:p>
          <a:p>
            <a:pPr marL="0" indent="0" algn="r">
              <a:buNone/>
            </a:pPr>
            <a:r>
              <a:rPr lang="fa-IR" sz="3600" b="1" dirty="0">
                <a:cs typeface="2  Badr" panose="00000400000000000000" pitchFamily="2" charset="-78"/>
              </a:rPr>
              <a:t>به کار می رود و استفاده از این عملگر سبب محدود کردن</a:t>
            </a:r>
          </a:p>
          <a:p>
            <a:pPr marL="0" indent="0" algn="r">
              <a:buNone/>
            </a:pPr>
            <a:r>
              <a:rPr lang="fa-IR" sz="3600" b="1" dirty="0">
                <a:cs typeface="2  Badr" panose="00000400000000000000" pitchFamily="2" charset="-78"/>
              </a:rPr>
              <a:t>نتایج جست و جو می شود.</a:t>
            </a:r>
          </a:p>
          <a:p>
            <a:pPr marL="0" indent="0" algn="r">
              <a:buNone/>
            </a:pPr>
            <a:r>
              <a:rPr lang="fa-IR" sz="3600" b="1" dirty="0">
                <a:cs typeface="2  Badr" panose="00000400000000000000" pitchFamily="2" charset="-78"/>
              </a:rPr>
              <a:t>                                                                                   </a:t>
            </a:r>
          </a:p>
          <a:p>
            <a:pPr marL="0" indent="0">
              <a:buNone/>
            </a:pPr>
            <a:r>
              <a:rPr lang="fa-IR" sz="3600" b="1" dirty="0">
                <a:cs typeface="2  Badr" panose="00000400000000000000" pitchFamily="2" charset="-78"/>
              </a:rPr>
              <a:t> </a:t>
            </a:r>
          </a:p>
          <a:p>
            <a:pPr marL="0" indent="0">
              <a:buNone/>
            </a:pPr>
            <a:r>
              <a:rPr lang="fa-IR" sz="3600" b="1" dirty="0">
                <a:cs typeface="2  Badr" panose="00000400000000000000" pitchFamily="2" charset="-78"/>
              </a:rPr>
              <a:t>                           </a:t>
            </a:r>
            <a:r>
              <a:rPr lang="en-US" sz="3600" b="1" dirty="0">
                <a:cs typeface="2  Baran" panose="00000400000000000000" pitchFamily="2" charset="-78"/>
              </a:rPr>
              <a:t>newborn</a:t>
            </a:r>
            <a:r>
              <a:rPr lang="fa-IR" sz="3600" dirty="0">
                <a:cs typeface="2  Baran" panose="00000400000000000000" pitchFamily="2" charset="-78"/>
              </a:rPr>
              <a:t>      </a:t>
            </a:r>
            <a:r>
              <a:rPr lang="en-US" sz="3600" b="1" dirty="0">
                <a:cs typeface="2  Badr" panose="00000400000000000000" pitchFamily="2" charset="-78"/>
              </a:rPr>
              <a:t>   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B8500B0-69D8-6605-9E0F-A60F2C05B2E2}"/>
              </a:ext>
            </a:extLst>
          </p:cNvPr>
          <p:cNvSpPr/>
          <p:nvPr/>
        </p:nvSpPr>
        <p:spPr>
          <a:xfrm>
            <a:off x="685791" y="3906685"/>
            <a:ext cx="1152716" cy="1496372"/>
          </a:xfrm>
          <a:custGeom>
            <a:avLst/>
            <a:gdLst>
              <a:gd name="connsiteX0" fmla="*/ 684473 w 1152716"/>
              <a:gd name="connsiteY0" fmla="*/ 0 h 1496372"/>
              <a:gd name="connsiteX1" fmla="*/ 1067168 w 1152716"/>
              <a:gd name="connsiteY1" fmla="*/ 127778 h 1496372"/>
              <a:gd name="connsiteX2" fmla="*/ 1152716 w 1152716"/>
              <a:gd name="connsiteY2" fmla="*/ 204932 h 1496372"/>
              <a:gd name="connsiteX3" fmla="*/ 1135784 w 1152716"/>
              <a:gd name="connsiteY3" fmla="*/ 219139 h 1496372"/>
              <a:gd name="connsiteX4" fmla="*/ 920307 w 1152716"/>
              <a:gd name="connsiteY4" fmla="*/ 748186 h 1496372"/>
              <a:gd name="connsiteX5" fmla="*/ 1135784 w 1152716"/>
              <a:gd name="connsiteY5" fmla="*/ 1277234 h 1496372"/>
              <a:gd name="connsiteX6" fmla="*/ 1152716 w 1152716"/>
              <a:gd name="connsiteY6" fmla="*/ 1291442 h 1496372"/>
              <a:gd name="connsiteX7" fmla="*/ 1067168 w 1152716"/>
              <a:gd name="connsiteY7" fmla="*/ 1368594 h 1496372"/>
              <a:gd name="connsiteX8" fmla="*/ 684473 w 1152716"/>
              <a:gd name="connsiteY8" fmla="*/ 1496372 h 1496372"/>
              <a:gd name="connsiteX9" fmla="*/ 0 w 1152716"/>
              <a:gd name="connsiteY9" fmla="*/ 748186 h 1496372"/>
              <a:gd name="connsiteX10" fmla="*/ 684473 w 1152716"/>
              <a:gd name="connsiteY10" fmla="*/ 0 h 149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52716" h="1496372">
                <a:moveTo>
                  <a:pt x="684473" y="0"/>
                </a:moveTo>
                <a:cubicBezTo>
                  <a:pt x="826232" y="0"/>
                  <a:pt x="957926" y="47106"/>
                  <a:pt x="1067168" y="127778"/>
                </a:cubicBezTo>
                <a:lnTo>
                  <a:pt x="1152716" y="204932"/>
                </a:lnTo>
                <a:lnTo>
                  <a:pt x="1135784" y="219139"/>
                </a:lnTo>
                <a:cubicBezTo>
                  <a:pt x="1002651" y="354534"/>
                  <a:pt x="920307" y="541580"/>
                  <a:pt x="920307" y="748186"/>
                </a:cubicBezTo>
                <a:cubicBezTo>
                  <a:pt x="920307" y="954792"/>
                  <a:pt x="1002651" y="1141839"/>
                  <a:pt x="1135784" y="1277234"/>
                </a:cubicBezTo>
                <a:lnTo>
                  <a:pt x="1152716" y="1291442"/>
                </a:lnTo>
                <a:lnTo>
                  <a:pt x="1067168" y="1368594"/>
                </a:lnTo>
                <a:cubicBezTo>
                  <a:pt x="957926" y="1449267"/>
                  <a:pt x="826232" y="1496372"/>
                  <a:pt x="684473" y="1496372"/>
                </a:cubicBezTo>
                <a:cubicBezTo>
                  <a:pt x="306449" y="1496372"/>
                  <a:pt x="0" y="1161398"/>
                  <a:pt x="0" y="748186"/>
                </a:cubicBezTo>
                <a:cubicBezTo>
                  <a:pt x="0" y="334974"/>
                  <a:pt x="306449" y="0"/>
                  <a:pt x="684473" y="0"/>
                </a:cubicBezTo>
                <a:close/>
              </a:path>
            </a:pathLst>
          </a:custGeom>
          <a:pattFill prst="pct6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en-US" sz="1400" dirty="0"/>
              <a:t>Newborn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BCBA7C35-7185-0BA9-94AD-5D2FD1AB1D3E}"/>
              </a:ext>
            </a:extLst>
          </p:cNvPr>
          <p:cNvSpPr/>
          <p:nvPr/>
        </p:nvSpPr>
        <p:spPr>
          <a:xfrm>
            <a:off x="1856196" y="3930115"/>
            <a:ext cx="1238959" cy="1496372"/>
          </a:xfrm>
          <a:custGeom>
            <a:avLst/>
            <a:gdLst>
              <a:gd name="connsiteX0" fmla="*/ 503275 w 1238959"/>
              <a:gd name="connsiteY0" fmla="*/ 0 h 1496372"/>
              <a:gd name="connsiteX1" fmla="*/ 1238959 w 1238959"/>
              <a:gd name="connsiteY1" fmla="*/ 748186 h 1496372"/>
              <a:gd name="connsiteX2" fmla="*/ 503275 w 1238959"/>
              <a:gd name="connsiteY2" fmla="*/ 1496372 h 1496372"/>
              <a:gd name="connsiteX3" fmla="*/ 91947 w 1238959"/>
              <a:gd name="connsiteY3" fmla="*/ 1368594 h 1496372"/>
              <a:gd name="connsiteX4" fmla="*/ 0 w 1238959"/>
              <a:gd name="connsiteY4" fmla="*/ 1291442 h 1496372"/>
              <a:gd name="connsiteX5" fmla="*/ 15753 w 1238959"/>
              <a:gd name="connsiteY5" fmla="*/ 1277234 h 1496372"/>
              <a:gd name="connsiteX6" fmla="*/ 216230 w 1238959"/>
              <a:gd name="connsiteY6" fmla="*/ 748186 h 1496372"/>
              <a:gd name="connsiteX7" fmla="*/ 15753 w 1238959"/>
              <a:gd name="connsiteY7" fmla="*/ 219139 h 1496372"/>
              <a:gd name="connsiteX8" fmla="*/ 0 w 1238959"/>
              <a:gd name="connsiteY8" fmla="*/ 204932 h 1496372"/>
              <a:gd name="connsiteX9" fmla="*/ 91947 w 1238959"/>
              <a:gd name="connsiteY9" fmla="*/ 127778 h 1496372"/>
              <a:gd name="connsiteX10" fmla="*/ 503275 w 1238959"/>
              <a:gd name="connsiteY10" fmla="*/ 0 h 149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38959" h="1496372">
                <a:moveTo>
                  <a:pt x="503275" y="0"/>
                </a:moveTo>
                <a:cubicBezTo>
                  <a:pt x="909582" y="0"/>
                  <a:pt x="1238959" y="334974"/>
                  <a:pt x="1238959" y="748186"/>
                </a:cubicBezTo>
                <a:cubicBezTo>
                  <a:pt x="1238959" y="1161398"/>
                  <a:pt x="909582" y="1496372"/>
                  <a:pt x="503275" y="1496372"/>
                </a:cubicBezTo>
                <a:cubicBezTo>
                  <a:pt x="350910" y="1496372"/>
                  <a:pt x="209363" y="1449267"/>
                  <a:pt x="91947" y="1368594"/>
                </a:cubicBezTo>
                <a:lnTo>
                  <a:pt x="0" y="1291442"/>
                </a:lnTo>
                <a:lnTo>
                  <a:pt x="15753" y="1277234"/>
                </a:lnTo>
                <a:cubicBezTo>
                  <a:pt x="139618" y="1141839"/>
                  <a:pt x="216230" y="954792"/>
                  <a:pt x="216230" y="748186"/>
                </a:cubicBezTo>
                <a:cubicBezTo>
                  <a:pt x="216230" y="541580"/>
                  <a:pt x="139618" y="354534"/>
                  <a:pt x="15753" y="219139"/>
                </a:cubicBezTo>
                <a:lnTo>
                  <a:pt x="0" y="204932"/>
                </a:lnTo>
                <a:lnTo>
                  <a:pt x="91947" y="127778"/>
                </a:lnTo>
                <a:cubicBezTo>
                  <a:pt x="209363" y="47106"/>
                  <a:pt x="350910" y="0"/>
                  <a:pt x="503275" y="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r>
              <a:rPr lang="en-US" sz="1600" dirty="0"/>
              <a:t>Pediatric</a:t>
            </a:r>
          </a:p>
        </p:txBody>
      </p:sp>
    </p:spTree>
    <p:extLst>
      <p:ext uri="{BB962C8B-B14F-4D97-AF65-F5344CB8AC3E}">
        <p14:creationId xmlns:p14="http://schemas.microsoft.com/office/powerpoint/2010/main" val="355877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DCD28C-4108-A4DE-1E39-524022B2D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919" y="197672"/>
            <a:ext cx="9173603" cy="1258888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/>
              <a:t/>
            </a:r>
            <a:br>
              <a:rPr lang="fa-IR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FB20990-BB94-0A6E-1FD6-BC729FFF1A5B}"/>
              </a:ext>
            </a:extLst>
          </p:cNvPr>
          <p:cNvSpPr txBox="1"/>
          <p:nvPr/>
        </p:nvSpPr>
        <p:spPr>
          <a:xfrm>
            <a:off x="2842709" y="365746"/>
            <a:ext cx="60942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6000" dirty="0">
                <a:cs typeface="2  Aseman" panose="00000400000000000000" pitchFamily="2" charset="-78"/>
              </a:rPr>
              <a:t>تکنیک های پیشرفته سینتکس</a:t>
            </a:r>
            <a:endParaRPr lang="en-US" sz="6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190BC6F6-CE02-3902-EF32-6289714C7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3502" y="1736036"/>
            <a:ext cx="8425448" cy="1099073"/>
          </a:xfrm>
        </p:spPr>
        <p:txBody>
          <a:bodyPr/>
          <a:lstStyle/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  عملگر کوتاه سازی </a:t>
            </a:r>
            <a:r>
              <a:rPr lang="en-US" sz="2800" b="1" dirty="0" err="1">
                <a:cs typeface="2  Baran" panose="00000400000000000000" pitchFamily="2" charset="-78"/>
              </a:rPr>
              <a:t>Trancation</a:t>
            </a:r>
            <a:endParaRPr lang="en-US" sz="2800" b="1" dirty="0">
              <a:cs typeface="2  Baran" panose="00000400000000000000" pitchFamily="2" charset="-78"/>
            </a:endParaRP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برای جست و جوی تمام ریشه های یک کلمه از علامت * استفاده می شود.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xmlns="" id="{51D19ACA-1001-3264-C448-38FD27F931C2}"/>
              </a:ext>
            </a:extLst>
          </p:cNvPr>
          <p:cNvSpPr txBox="1">
            <a:spLocks/>
          </p:cNvSpPr>
          <p:nvPr/>
        </p:nvSpPr>
        <p:spPr>
          <a:xfrm>
            <a:off x="2463502" y="2891781"/>
            <a:ext cx="8425448" cy="1099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این عملگر بازیابی مشتقات به خصوص حالات مفرد و جمع یک کلید واژه مفید است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دامنه جست و جو را گسترش می دهد 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xmlns="" id="{AFE63E5E-F5D5-5851-4D30-A1B5CDC74E9D}"/>
              </a:ext>
            </a:extLst>
          </p:cNvPr>
          <p:cNvSpPr txBox="1">
            <a:spLocks/>
          </p:cNvSpPr>
          <p:nvPr/>
        </p:nvSpPr>
        <p:spPr>
          <a:xfrm>
            <a:off x="1991959" y="3990854"/>
            <a:ext cx="8425448" cy="1099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r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xmlns="" id="{245318A9-E023-DE12-C3EA-2ECD2A3BD6FD}"/>
              </a:ext>
            </a:extLst>
          </p:cNvPr>
          <p:cNvSpPr/>
          <p:nvPr/>
        </p:nvSpPr>
        <p:spPr>
          <a:xfrm>
            <a:off x="7260518" y="3877511"/>
            <a:ext cx="2261774" cy="1212416"/>
          </a:xfrm>
          <a:prstGeom prst="cloudCallout">
            <a:avLst>
              <a:gd name="adj1" fmla="val -58408"/>
              <a:gd name="adj2" fmla="val 837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5400" dirty="0">
                <a:cs typeface="2  Baran" panose="00000400000000000000" pitchFamily="2" charset="-78"/>
              </a:rPr>
              <a:t>مثال</a:t>
            </a:r>
            <a:endParaRPr lang="en-US" sz="5400" dirty="0">
              <a:cs typeface="2  Baran" panose="00000400000000000000" pitchFamily="2" charset="-78"/>
            </a:endParaRP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xmlns="" id="{C3F3033B-6FDF-26BA-4E7A-C4792ED2F031}"/>
              </a:ext>
            </a:extLst>
          </p:cNvPr>
          <p:cNvSpPr txBox="1">
            <a:spLocks/>
          </p:cNvSpPr>
          <p:nvPr/>
        </p:nvSpPr>
        <p:spPr>
          <a:xfrm>
            <a:off x="511467" y="5089927"/>
            <a:ext cx="8425448" cy="10990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cs typeface="2  Baran" panose="00000400000000000000" pitchFamily="2" charset="-78"/>
              </a:rPr>
              <a:t>Ortho*</a:t>
            </a:r>
          </a:p>
          <a:p>
            <a:pPr marL="0" indent="0">
              <a:buNone/>
            </a:pPr>
            <a:r>
              <a:rPr lang="en-US" sz="2800" b="1" dirty="0">
                <a:cs typeface="2  Baran" panose="00000400000000000000" pitchFamily="2" charset="-78"/>
              </a:rPr>
              <a:t>Orthopedic, Orthopedics, </a:t>
            </a:r>
            <a:r>
              <a:rPr lang="en-US" sz="2800" b="1" dirty="0" err="1">
                <a:cs typeface="2  Baran" panose="00000400000000000000" pitchFamily="2" charset="-78"/>
              </a:rPr>
              <a:t>Orthogenetic,Orthostatic</a:t>
            </a:r>
            <a:endParaRPr lang="en-US" sz="2800" b="1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997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C5E1C-7A53-577B-5D68-00A8C7A9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fa-IR" sz="4400" dirty="0">
                <a:cs typeface="2  Aseman" panose="00000400000000000000" pitchFamily="2" charset="-78"/>
              </a:rPr>
              <a:t>تکنیک های پیشرفته سینتکس</a:t>
            </a: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C36D93-15B8-5FE8-60C9-9C54FCDA3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جست و جوی عبارتی </a:t>
            </a:r>
            <a:r>
              <a:rPr lang="en-US" sz="2800" dirty="0">
                <a:cs typeface="2  Baran" panose="00000400000000000000" pitchFamily="2" charset="-78"/>
              </a:rPr>
              <a:t> </a:t>
            </a:r>
            <a:r>
              <a:rPr lang="en-US" sz="2800" b="1" dirty="0" err="1">
                <a:cs typeface="2  Baran" panose="00000400000000000000" pitchFamily="2" charset="-78"/>
              </a:rPr>
              <a:t>Searh</a:t>
            </a:r>
            <a:r>
              <a:rPr lang="en-US" sz="2800" b="1" dirty="0">
                <a:cs typeface="2  Baran" panose="00000400000000000000" pitchFamily="2" charset="-78"/>
              </a:rPr>
              <a:t> phrase</a:t>
            </a:r>
          </a:p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برای این منظور از علامت کوتیشن مارک " " استفاده می کنیم .</a:t>
            </a:r>
          </a:p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این نوع عملگر هنگامی استفاده می شود که کلید واژه های مورد جست و جو حتما باید در کنار هم و با حفظ ترتیبی که وارد شده اند جست و جو شوند.</a:t>
            </a:r>
          </a:p>
          <a:p>
            <a:pPr marL="0" indent="0" algn="r">
              <a:buNone/>
            </a:pPr>
            <a:endParaRPr lang="en-US" sz="2800" dirty="0">
              <a:cs typeface="2  Baran" panose="00000400000000000000" pitchFamily="2" charset="-78"/>
            </a:endParaRP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xmlns="" id="{495A3C3F-4B4C-445B-4E23-837D65914AAF}"/>
              </a:ext>
            </a:extLst>
          </p:cNvPr>
          <p:cNvSpPr/>
          <p:nvPr/>
        </p:nvSpPr>
        <p:spPr>
          <a:xfrm>
            <a:off x="7031915" y="4150658"/>
            <a:ext cx="1771426" cy="1086523"/>
          </a:xfrm>
          <a:prstGeom prst="cloudCallout">
            <a:avLst>
              <a:gd name="adj1" fmla="val -92494"/>
              <a:gd name="adj2" fmla="val 694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5400" dirty="0">
                <a:cs typeface="2  Baran" panose="00000400000000000000" pitchFamily="2" charset="-78"/>
              </a:rPr>
              <a:t>مثال</a:t>
            </a:r>
            <a:endParaRPr lang="en-US" sz="5400" dirty="0">
              <a:cs typeface="2  Baran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xmlns="" id="{DAF66B0A-F60C-CE9D-6879-954FF9B2C7DC}"/>
              </a:ext>
            </a:extLst>
          </p:cNvPr>
          <p:cNvSpPr txBox="1">
            <a:spLocks/>
          </p:cNvSpPr>
          <p:nvPr/>
        </p:nvSpPr>
        <p:spPr>
          <a:xfrm>
            <a:off x="1996023" y="5032785"/>
            <a:ext cx="8425448" cy="951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fa-IR" sz="4000" dirty="0">
                <a:cs typeface="2  Baran" panose="00000400000000000000" pitchFamily="2" charset="-78"/>
              </a:rPr>
              <a:t>"</a:t>
            </a:r>
            <a:r>
              <a:rPr lang="fa-IR" dirty="0">
                <a:cs typeface="2  Baran" panose="00000400000000000000" pitchFamily="2" charset="-78"/>
              </a:rPr>
              <a:t> </a:t>
            </a:r>
            <a:r>
              <a:rPr lang="en-US" sz="4000" b="1" dirty="0">
                <a:cs typeface="2  Baran" panose="00000400000000000000" pitchFamily="2" charset="-78"/>
              </a:rPr>
              <a:t>Dental Implant</a:t>
            </a:r>
            <a:r>
              <a:rPr lang="fa-IR" sz="4000" b="1" dirty="0">
                <a:cs typeface="2  Baran" panose="00000400000000000000" pitchFamily="2" charset="-78"/>
              </a:rPr>
              <a:t>"</a:t>
            </a:r>
            <a:endParaRPr lang="en-US" sz="4000" b="1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1068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05B7D6-9FB2-1C17-8C38-E8FB3C798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7C8B32-C5BB-6AA3-9200-29772B8B7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4000" b="1" dirty="0">
                <a:cs typeface="2  Baran" panose="00000400000000000000" pitchFamily="2" charset="-78"/>
              </a:rPr>
              <a:t>تعیین محدودیت ها و فیلترهای مورد نیاز</a:t>
            </a:r>
          </a:p>
          <a:p>
            <a:pPr marL="0" indent="0" algn="ctr">
              <a:buNone/>
            </a:pPr>
            <a:r>
              <a:rPr lang="fa-IR" sz="2800" b="1" dirty="0">
                <a:cs typeface="2  Baran" panose="00000400000000000000" pitchFamily="2" charset="-78"/>
              </a:rPr>
              <a:t>نوع مقاله ، سال انتشار، زبان و .....</a:t>
            </a:r>
            <a:endParaRPr lang="en-US" sz="2800" b="1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7757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9E8D06-FCAF-4E3C-17C3-D374204C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err="1"/>
              <a:t>Pubmed</a:t>
            </a:r>
            <a:endParaRPr lang="en-US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7EA706-BFA1-7731-AE77-885DDE372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667435"/>
            <a:ext cx="9329091" cy="5032785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3200" dirty="0">
                <a:cs typeface="2  Badr" panose="00000400000000000000" pitchFamily="2" charset="-78"/>
              </a:rPr>
              <a:t>پابمد یکی از برجسته ترین پایگاههای اطلاعاتی در حوزه پزشکی وعلوم زیستی است که توسط کتابخانه ملی پزشکی آمریکا و بخشی از موسسه ملی سلامت اداره می شود. این پایگاه در سال 1996 به منظور تسهیل دسترسی به مقالات علمی و پژوهشی ایجاد شد و در حال حاضرشامل حدود 40 میلیون رکورد از مقالات علمی و تحقیقات بالینی و مرورهای سیستماتیک و کتابهای مرتبط با موضوعات زیستی و پزشکی است . این پایگاه از بانک اطلاعاتی مدلاین تغذیه می کند.علاوه بر این پابمد امکان دسترسی به مقالات از پایگاه های اطلاعاتی دیگر مانند پابمد مرکزی و  بسیاری از کتابخانه های آنلاین را به صورت رایگان فراهم می سازد. </a:t>
            </a:r>
            <a:endParaRPr lang="en-US" sz="3200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609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9F4792-B5F4-68F4-832B-9ED3E2216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cs typeface="2  Baran" panose="00000400000000000000" pitchFamily="2" charset="-78"/>
              </a:rPr>
              <a:t>تعریف سینتکس یا استراتژی جست وجو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1195D3-DEB8-A26E-30CA-2DEF0AC7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استراتژی جست و جوی یک ترکیب ساختار یافته ازکلمات کلیدی برای جست وجو در پایگاه اطلاعاتی است.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استراتژی جست وجو مفاهیم اصلی سوال پژوهش را به نحوی در کنار یکدیگر قرار می دهد که بهترین نتایج ممکن را بازیابی می کند .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استراتژی جست و جو شامل موارد زیر است: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کلید واژه های متعدد مورد جست و جو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مفاهیم مورد جست و جو در قالب عبارت های مختلف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اشکال مختلف کلیدواژه ها</a:t>
            </a: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9044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2ABBC-DD87-27B2-D527-5BFC55ECD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94199" y="86062"/>
            <a:ext cx="10843056" cy="1290918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cs typeface="2  Aseman" panose="00000400000000000000" pitchFamily="2" charset="-78"/>
              </a:rPr>
              <a:t>شکستن سوال پژوهش</a:t>
            </a:r>
            <a:r>
              <a:rPr lang="fa-IR" b="1" dirty="0">
                <a:cs typeface="2  Aseman" panose="00000400000000000000" pitchFamily="2" charset="-78"/>
              </a:rPr>
              <a:t>مدل </a:t>
            </a:r>
            <a:r>
              <a:rPr lang="fa-IR" dirty="0">
                <a:cs typeface="2  Aseman" panose="00000400000000000000" pitchFamily="2" charset="-78"/>
              </a:rPr>
              <a:t/>
            </a:r>
            <a:br>
              <a:rPr lang="fa-IR" dirty="0">
                <a:cs typeface="2  Aseman" panose="00000400000000000000" pitchFamily="2" charset="-78"/>
              </a:rPr>
            </a:br>
            <a:r>
              <a:rPr lang="en-US" sz="4400" b="1" dirty="0" err="1">
                <a:cs typeface="2  Fantezy" panose="00000400000000000000" pitchFamily="2" charset="-78"/>
              </a:rPr>
              <a:t>pico</a:t>
            </a:r>
            <a:r>
              <a:rPr lang="fa-IR" sz="4400" b="1" dirty="0">
                <a:cs typeface="2  Fantezy" panose="00000400000000000000" pitchFamily="2" charset="-78"/>
              </a:rPr>
              <a:t>/</a:t>
            </a:r>
            <a:r>
              <a:rPr lang="en-US" sz="2700" b="1" dirty="0">
                <a:cs typeface="2  Fantezy" panose="00000400000000000000" pitchFamily="2" charset="-78"/>
              </a:rPr>
              <a:t>picot</a:t>
            </a:r>
            <a:r>
              <a:rPr lang="en-US" dirty="0">
                <a:cs typeface="2  Aseman" panose="00000400000000000000" pitchFamily="2" charset="-78"/>
              </a:rPr>
              <a:t/>
            </a:r>
            <a:br>
              <a:rPr lang="en-US" dirty="0">
                <a:cs typeface="2  Aseman" panose="00000400000000000000" pitchFamily="2" charset="-78"/>
              </a:rPr>
            </a:br>
            <a:r>
              <a:rPr lang="en-US" sz="3200" dirty="0">
                <a:cs typeface="2  Aseman" panose="00000400000000000000" pitchFamily="2" charset="-78"/>
              </a:rPr>
              <a:t> </a:t>
            </a:r>
            <a:br>
              <a:rPr lang="en-US" sz="3200" dirty="0">
                <a:cs typeface="2  Aseman" panose="00000400000000000000" pitchFamily="2" charset="-78"/>
              </a:rPr>
            </a:br>
            <a:r>
              <a:rPr lang="en-US" sz="3200" b="1" dirty="0">
                <a:cs typeface="2  Aseman" panose="00000400000000000000" pitchFamily="2" charset="-78"/>
              </a:rPr>
              <a:t>P</a:t>
            </a:r>
            <a:r>
              <a:rPr lang="en-US" sz="3200" dirty="0">
                <a:cs typeface="2  Aseman" panose="00000400000000000000" pitchFamily="2" charset="-78"/>
              </a:rPr>
              <a:t>:population/patient</a:t>
            </a:r>
            <a:r>
              <a:rPr lang="fa-IR" sz="3200" dirty="0">
                <a:cs typeface="2  Aseman" panose="00000400000000000000" pitchFamily="2" charset="-78"/>
              </a:rPr>
              <a:t/>
            </a:r>
            <a:br>
              <a:rPr lang="fa-IR" sz="3200" dirty="0">
                <a:cs typeface="2  Aseman" panose="00000400000000000000" pitchFamily="2" charset="-78"/>
              </a:rPr>
            </a:br>
            <a:r>
              <a:rPr lang="fa-IR" sz="3200" dirty="0">
                <a:cs typeface="2  Aseman" panose="00000400000000000000" pitchFamily="2" charset="-78"/>
              </a:rPr>
              <a:t>جمعیت یا بیمار (مثلا کودکان مبتلا به دیابت)                         </a:t>
            </a:r>
            <a:r>
              <a:rPr lang="en-US" sz="3200" dirty="0">
                <a:cs typeface="2  Aseman" panose="00000400000000000000" pitchFamily="2" charset="-78"/>
              </a:rPr>
              <a:t/>
            </a:r>
            <a:br>
              <a:rPr lang="en-US" sz="3200" dirty="0">
                <a:cs typeface="2  Aseman" panose="00000400000000000000" pitchFamily="2" charset="-78"/>
              </a:rPr>
            </a:br>
            <a:r>
              <a:rPr lang="fa-IR" sz="3200" dirty="0">
                <a:cs typeface="2  Aseman" panose="00000400000000000000" pitchFamily="2" charset="-78"/>
              </a:rPr>
              <a:t>       </a:t>
            </a:r>
            <a:r>
              <a:rPr lang="en-US" sz="3200" b="1" dirty="0">
                <a:cs typeface="2  Aseman" panose="00000400000000000000" pitchFamily="2" charset="-78"/>
              </a:rPr>
              <a:t>I</a:t>
            </a:r>
            <a:r>
              <a:rPr lang="en-US" sz="3200" dirty="0">
                <a:cs typeface="2  Aseman" panose="00000400000000000000" pitchFamily="2" charset="-78"/>
              </a:rPr>
              <a:t>: Intervention  </a:t>
            </a:r>
            <a:br>
              <a:rPr lang="en-US" sz="3200" dirty="0">
                <a:cs typeface="2  Aseman" panose="00000400000000000000" pitchFamily="2" charset="-78"/>
              </a:rPr>
            </a:br>
            <a:r>
              <a:rPr lang="en-US" sz="3200" dirty="0">
                <a:cs typeface="2  Aseman" panose="00000400000000000000" pitchFamily="2" charset="-78"/>
              </a:rPr>
              <a:t>              </a:t>
            </a:r>
            <a:r>
              <a:rPr lang="fa-IR" sz="3200" dirty="0">
                <a:cs typeface="2  Aseman" panose="00000400000000000000" pitchFamily="2" charset="-78"/>
              </a:rPr>
              <a:t>مداخله یا عامل مورد نظر(مثلا رژیم غذایی کتوژنیک) </a:t>
            </a:r>
            <a:r>
              <a:rPr lang="en-US" sz="3200" dirty="0">
                <a:cs typeface="2  Aseman" panose="00000400000000000000" pitchFamily="2" charset="-78"/>
              </a:rPr>
              <a:t/>
            </a:r>
            <a:br>
              <a:rPr lang="en-US" sz="3200" dirty="0">
                <a:cs typeface="2  Aseman" panose="00000400000000000000" pitchFamily="2" charset="-78"/>
              </a:rPr>
            </a:br>
            <a:r>
              <a:rPr lang="en-US" sz="3200" b="1" dirty="0">
                <a:cs typeface="2  Aseman" panose="00000400000000000000" pitchFamily="2" charset="-78"/>
              </a:rPr>
              <a:t>C</a:t>
            </a:r>
            <a:r>
              <a:rPr lang="en-US" sz="3200" dirty="0">
                <a:cs typeface="2  Aseman" panose="00000400000000000000" pitchFamily="2" charset="-78"/>
              </a:rPr>
              <a:t>:comparison</a:t>
            </a:r>
            <a:r>
              <a:rPr lang="fa-IR" sz="3200" dirty="0">
                <a:cs typeface="2  Aseman" panose="00000400000000000000" pitchFamily="2" charset="-78"/>
              </a:rPr>
              <a:t/>
            </a:r>
            <a:br>
              <a:rPr lang="fa-IR" sz="3200" dirty="0">
                <a:cs typeface="2  Aseman" panose="00000400000000000000" pitchFamily="2" charset="-78"/>
              </a:rPr>
            </a:br>
            <a:r>
              <a:rPr lang="fa-IR" sz="3200" dirty="0">
                <a:cs typeface="2  Aseman" panose="00000400000000000000" pitchFamily="2" charset="-78"/>
              </a:rPr>
              <a:t>مقایسه (مثلا رژیم غذایی استاندارد)</a:t>
            </a:r>
            <a:br>
              <a:rPr lang="fa-IR" sz="3200" dirty="0">
                <a:cs typeface="2  Aseman" panose="00000400000000000000" pitchFamily="2" charset="-78"/>
              </a:rPr>
            </a:br>
            <a:r>
              <a:rPr lang="en-US" sz="3200" b="1" dirty="0">
                <a:cs typeface="2  Aseman" panose="00000400000000000000" pitchFamily="2" charset="-78"/>
              </a:rPr>
              <a:t>O</a:t>
            </a:r>
            <a:r>
              <a:rPr lang="fa-IR" sz="3200" dirty="0">
                <a:cs typeface="2  Aseman" panose="00000400000000000000" pitchFamily="2" charset="-78"/>
              </a:rPr>
              <a:t>:</a:t>
            </a:r>
            <a:r>
              <a:rPr lang="en-US" sz="3200" dirty="0">
                <a:cs typeface="2  Aseman" panose="00000400000000000000" pitchFamily="2" charset="-78"/>
              </a:rPr>
              <a:t>outcome</a:t>
            </a:r>
            <a:r>
              <a:rPr lang="fa-IR" sz="3200" dirty="0">
                <a:cs typeface="2  Aseman" panose="00000400000000000000" pitchFamily="2" charset="-78"/>
              </a:rPr>
              <a:t/>
            </a:r>
            <a:br>
              <a:rPr lang="fa-IR" sz="3200" dirty="0">
                <a:cs typeface="2  Aseman" panose="00000400000000000000" pitchFamily="2" charset="-78"/>
              </a:rPr>
            </a:br>
            <a:r>
              <a:rPr lang="fa-IR" sz="3200" dirty="0">
                <a:cs typeface="2  Aseman" panose="00000400000000000000" pitchFamily="2" charset="-78"/>
              </a:rPr>
              <a:t>پیامد یا نتیجه (مثلا کنترل قند خون)</a:t>
            </a:r>
            <a:r>
              <a:rPr lang="en-US" sz="3200" dirty="0">
                <a:cs typeface="2  Aseman" panose="00000400000000000000" pitchFamily="2" charset="-78"/>
              </a:rPr>
              <a:t/>
            </a:r>
            <a:br>
              <a:rPr lang="en-US" sz="3200" dirty="0">
                <a:cs typeface="2  Aseman" panose="00000400000000000000" pitchFamily="2" charset="-78"/>
              </a:rPr>
            </a:br>
            <a:r>
              <a:rPr lang="en-US" sz="2200" b="1" dirty="0">
                <a:cs typeface="2  Aseman" panose="00000400000000000000" pitchFamily="2" charset="-78"/>
              </a:rPr>
              <a:t>T: type/time of study</a:t>
            </a:r>
            <a:r>
              <a:rPr lang="fa-IR" sz="2200" b="1" dirty="0">
                <a:cs typeface="2  Aseman" panose="00000400000000000000" pitchFamily="2" charset="-78"/>
              </a:rPr>
              <a:t> </a:t>
            </a:r>
            <a:r>
              <a:rPr lang="fa-IR" sz="2200" dirty="0">
                <a:cs typeface="2  Aseman" panose="00000400000000000000" pitchFamily="2" charset="-78"/>
              </a:rPr>
              <a:t>اختیاری</a:t>
            </a:r>
            <a:r>
              <a:rPr lang="fa-IR" sz="3200" dirty="0">
                <a:cs typeface="2  Aseman" panose="00000400000000000000" pitchFamily="2" charset="-78"/>
              </a:rPr>
              <a:t> </a:t>
            </a:r>
            <a:r>
              <a:rPr lang="en-US" sz="3200" dirty="0">
                <a:cs typeface="2  Aseman" panose="00000400000000000000" pitchFamily="2" charset="-78"/>
              </a:rPr>
              <a:t/>
            </a:r>
            <a:br>
              <a:rPr lang="en-US" sz="3200" dirty="0">
                <a:cs typeface="2  Aseman" panose="00000400000000000000" pitchFamily="2" charset="-78"/>
              </a:rPr>
            </a:br>
            <a:r>
              <a:rPr lang="fa-IR" sz="2700" dirty="0">
                <a:cs typeface="2  Aseman" panose="00000400000000000000" pitchFamily="2" charset="-78"/>
              </a:rPr>
              <a:t>نوع مطالعه یا زمان</a:t>
            </a:r>
            <a:r>
              <a:rPr lang="en-US" sz="2700" dirty="0">
                <a:cs typeface="2  Aseman" panose="00000400000000000000" pitchFamily="2" charset="-78"/>
              </a:rPr>
              <a:t> </a:t>
            </a:r>
            <a:r>
              <a:rPr lang="en-US" sz="3200" dirty="0">
                <a:cs typeface="2  Aseman" panose="00000400000000000000" pitchFamily="2" charset="-78"/>
              </a:rPr>
              <a:t/>
            </a:r>
            <a:br>
              <a:rPr lang="en-US" sz="3200" dirty="0">
                <a:cs typeface="2  Aseman" panose="00000400000000000000" pitchFamily="2" charset="-78"/>
              </a:rPr>
            </a:br>
            <a:r>
              <a:rPr lang="en-US" sz="3200" dirty="0">
                <a:cs typeface="2  Aseman" panose="00000400000000000000" pitchFamily="2" charset="-78"/>
              </a:rPr>
              <a:t> </a:t>
            </a:r>
            <a:r>
              <a:rPr lang="fa-IR" sz="3200" dirty="0">
                <a:cs typeface="2  Aseman" panose="00000400000000000000" pitchFamily="2" charset="-78"/>
              </a:rPr>
              <a:t>                         </a:t>
            </a:r>
            <a:r>
              <a:rPr lang="en-US" sz="3200" dirty="0">
                <a:cs typeface="2  Aseman" panose="00000400000000000000" pitchFamily="2" charset="-78"/>
              </a:rPr>
              <a:t>   </a:t>
            </a:r>
            <a:r>
              <a:rPr lang="fa-IR" sz="3200" dirty="0">
                <a:cs typeface="2  Aseman" panose="00000400000000000000" pitchFamily="2" charset="-78"/>
              </a:rPr>
              <a:t> </a:t>
            </a:r>
            <a:r>
              <a:rPr lang="en-US" sz="3200" dirty="0">
                <a:cs typeface="2  Aseman" panose="00000400000000000000" pitchFamily="2" charset="-78"/>
              </a:rPr>
              <a:t> </a:t>
            </a:r>
            <a:r>
              <a:rPr lang="fa-IR" sz="3200" dirty="0">
                <a:cs typeface="2  Aseman" panose="00000400000000000000" pitchFamily="2" charset="-78"/>
              </a:rPr>
              <a:t>                   </a:t>
            </a:r>
            <a:r>
              <a:rPr lang="en-US" sz="3200" dirty="0">
                <a:cs typeface="2  Aseman" panose="00000400000000000000" pitchFamily="2" charset="-78"/>
              </a:rPr>
              <a:t/>
            </a:r>
            <a:br>
              <a:rPr lang="en-US" sz="3200" dirty="0">
                <a:cs typeface="2  Aseman" panose="00000400000000000000" pitchFamily="2" charset="-78"/>
              </a:rPr>
            </a:br>
            <a:r>
              <a:rPr lang="fa-IR" sz="3200" dirty="0">
                <a:cs typeface="2  Aseman" panose="00000400000000000000" pitchFamily="2" charset="-78"/>
              </a:rPr>
              <a:t>       </a:t>
            </a:r>
            <a:br>
              <a:rPr lang="fa-IR" sz="3200" dirty="0">
                <a:cs typeface="2  Aseman" panose="00000400000000000000" pitchFamily="2" charset="-78"/>
              </a:rPr>
            </a:br>
            <a:r>
              <a:rPr lang="en-US" sz="3200" dirty="0">
                <a:cs typeface="2  Aseman" panose="00000400000000000000" pitchFamily="2" charset="-78"/>
              </a:rPr>
              <a:t>  </a:t>
            </a:r>
            <a:r>
              <a:rPr lang="fa-IR" sz="3200" dirty="0">
                <a:cs typeface="2  Aseman" panose="00000400000000000000" pitchFamily="2" charset="-78"/>
              </a:rPr>
              <a:t>         </a:t>
            </a:r>
            <a:br>
              <a:rPr lang="fa-IR" sz="3200" dirty="0">
                <a:cs typeface="2  Aseman" panose="00000400000000000000" pitchFamily="2" charset="-78"/>
              </a:rPr>
            </a:br>
            <a:r>
              <a:rPr lang="fa-IR" sz="3200" dirty="0">
                <a:cs typeface="2  Aseman" panose="00000400000000000000" pitchFamily="2" charset="-78"/>
              </a:rPr>
              <a:t/>
            </a:r>
            <a:br>
              <a:rPr lang="fa-IR" sz="3200" dirty="0">
                <a:cs typeface="2  Aseman" panose="00000400000000000000" pitchFamily="2" charset="-78"/>
              </a:rPr>
            </a:br>
            <a:r>
              <a:rPr lang="fa-IR" sz="3200" dirty="0">
                <a:cs typeface="2  Aseman" panose="00000400000000000000" pitchFamily="2" charset="-78"/>
              </a:rPr>
              <a:t/>
            </a:r>
            <a:br>
              <a:rPr lang="fa-IR" sz="3200" dirty="0">
                <a:cs typeface="2  Aseman" panose="00000400000000000000" pitchFamily="2" charset="-78"/>
              </a:rPr>
            </a:br>
            <a:r>
              <a:rPr lang="fa-IR" sz="3200" dirty="0">
                <a:cs typeface="2  Aseman" panose="00000400000000000000" pitchFamily="2" charset="-78"/>
              </a:rPr>
              <a:t>  </a:t>
            </a:r>
            <a:endParaRPr lang="en-US" sz="3200" dirty="0">
              <a:cs typeface="2  Asem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02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C4A7DC-0633-F2F0-EF6C-5932759D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98" y="479503"/>
            <a:ext cx="3672260" cy="552313"/>
          </a:xfrm>
        </p:spPr>
        <p:txBody>
          <a:bodyPr/>
          <a:lstStyle/>
          <a:p>
            <a:pPr algn="r"/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اجزای سوال پژوهش</a:t>
            </a:r>
            <a:endParaRPr lang="en-US" dirty="0">
              <a:solidFill>
                <a:srgbClr val="92D050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565DC8-790E-022C-5FDB-2299445A3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22" y="914399"/>
            <a:ext cx="10257646" cy="669125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 algn="r">
              <a:buNone/>
            </a:pPr>
            <a:endParaRPr lang="fa-IR" b="1" dirty="0">
              <a:solidFill>
                <a:schemeClr val="accent6">
                  <a:lumMod val="75000"/>
                </a:schemeClr>
              </a:solidFill>
              <a:cs typeface="2  Baran" panose="00000400000000000000" pitchFamily="2" charset="-78"/>
            </a:endParaRPr>
          </a:p>
          <a:p>
            <a:pPr marL="0" indent="0" algn="r">
              <a:buNone/>
            </a:pPr>
            <a:r>
              <a:rPr lang="en-US" b="1" dirty="0">
                <a:solidFill>
                  <a:srgbClr val="92D050"/>
                </a:solidFill>
              </a:rPr>
              <a:t>Patient/</a:t>
            </a:r>
            <a:r>
              <a:rPr lang="fa-IR" b="1" dirty="0">
                <a:solidFill>
                  <a:srgbClr val="92D050"/>
                </a:solidFill>
                <a:cs typeface="2  Baran" panose="00000400000000000000" pitchFamily="2" charset="-78"/>
              </a:rPr>
              <a:t> </a:t>
            </a:r>
            <a:r>
              <a:rPr lang="en-US" b="1" dirty="0">
                <a:solidFill>
                  <a:srgbClr val="92D050"/>
                </a:solidFill>
              </a:rPr>
              <a:t>Population</a:t>
            </a:r>
            <a:r>
              <a:rPr lang="fa-IR" b="1" dirty="0">
                <a:solidFill>
                  <a:srgbClr val="92D050"/>
                </a:solidFill>
                <a:cs typeface="2  Baran" panose="00000400000000000000" pitchFamily="2" charset="-78"/>
              </a:rPr>
              <a:t>جز اول سوال پژوهشی                                                                                                                   </a:t>
            </a:r>
            <a:r>
              <a:rPr lang="fa-IR" b="1" dirty="0">
                <a:solidFill>
                  <a:schemeClr val="accent6">
                    <a:lumMod val="75000"/>
                  </a:schemeClr>
                </a:solidFill>
                <a:cs typeface="2  Baran" panose="00000400000000000000" pitchFamily="2" charset="-78"/>
              </a:rPr>
              <a:t> </a:t>
            </a:r>
          </a:p>
          <a:p>
            <a:pPr marL="0" indent="0" algn="r">
              <a:buNone/>
            </a:pPr>
            <a:r>
              <a:rPr lang="fa-IR" b="1" dirty="0">
                <a:cs typeface="2  Baran" panose="00000400000000000000" pitchFamily="2" charset="-78"/>
              </a:rPr>
              <a:t> </a:t>
            </a:r>
            <a:r>
              <a:rPr lang="fa-IR" dirty="0">
                <a:cs typeface="2  Baran" panose="00000400000000000000" pitchFamily="2" charset="-78"/>
              </a:rPr>
              <a:t>این سوال را در رابطه با چه کسی مطرح می کنید؟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افراد مبتلا به یک بیماری خاص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افرادی که در موقعیت خاص ارائه خدمت می کنند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گروه ویژه ای از مردم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مراجعین یا شرایط مورد نظر خود را چگونه توصیف می کنید  </a:t>
            </a:r>
          </a:p>
          <a:p>
            <a:pPr marL="0" indent="0" algn="r">
              <a:buNone/>
            </a:pPr>
            <a:endParaRPr lang="fa-IR" b="1" dirty="0">
              <a:cs typeface="2  Baran" panose="00000400000000000000" pitchFamily="2" charset="-78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92D050"/>
                </a:solidFill>
                <a:cs typeface="2  Baran" panose="00000400000000000000" pitchFamily="2" charset="-78"/>
              </a:rPr>
              <a:t>Intervention </a:t>
            </a:r>
            <a:r>
              <a:rPr lang="fa-IR" sz="2400" b="1" dirty="0">
                <a:solidFill>
                  <a:srgbClr val="92D050"/>
                </a:solidFill>
                <a:cs typeface="2  Baran" panose="00000400000000000000" pitchFamily="2" charset="-78"/>
              </a:rPr>
              <a:t> جز دوم سوال پژوهش                                                                                                   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یک مداخله درمانی یا تشخیص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مواجهه با یک عامل خاص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ذکر دقیق مداخله یا مواجهه مطابق آنچه مد نظر است</a:t>
            </a:r>
          </a:p>
          <a:p>
            <a:pPr marL="0" indent="0" algn="r">
              <a:buNone/>
            </a:pPr>
            <a:endParaRPr lang="fa-IR" sz="1600" dirty="0"/>
          </a:p>
        </p:txBody>
      </p:sp>
    </p:spTree>
    <p:extLst>
      <p:ext uri="{BB962C8B-B14F-4D97-AF65-F5344CB8AC3E}">
        <p14:creationId xmlns:p14="http://schemas.microsoft.com/office/powerpoint/2010/main" val="130005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B1FCFB-DE06-8754-8751-5A9FCCAC8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535" y="-135490"/>
            <a:ext cx="9404723" cy="1400530"/>
          </a:xfrm>
        </p:spPr>
        <p:txBody>
          <a:bodyPr/>
          <a:lstStyle/>
          <a:p>
            <a:pPr algn="ctr"/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اجزای سوال پژوهش</a:t>
            </a:r>
            <a:endParaRPr lang="en-US" dirty="0">
              <a:solidFill>
                <a:srgbClr val="92D050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D45054-77AF-9BDF-5181-5F40A6BBA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625" y="-290439"/>
            <a:ext cx="8946541" cy="7261412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endParaRPr lang="fa-IR" b="1" dirty="0">
              <a:solidFill>
                <a:schemeClr val="accent6">
                  <a:lumMod val="75000"/>
                </a:schemeClr>
              </a:solidFill>
              <a:cs typeface="2  Baran" panose="00000400000000000000" pitchFamily="2" charset="-78"/>
            </a:endParaRPr>
          </a:p>
          <a:p>
            <a:pPr marL="0" indent="0" algn="r">
              <a:buNone/>
            </a:pPr>
            <a:r>
              <a:rPr lang="fa-IR" b="1" dirty="0">
                <a:solidFill>
                  <a:srgbClr val="92D050"/>
                </a:solidFill>
                <a:cs typeface="2  Baran" panose="00000400000000000000" pitchFamily="2" charset="-78"/>
              </a:rPr>
              <a:t>                                                                                                                                                   </a:t>
            </a:r>
            <a:r>
              <a:rPr lang="fa-IR" b="1" dirty="0">
                <a:solidFill>
                  <a:schemeClr val="accent6">
                    <a:lumMod val="75000"/>
                  </a:schemeClr>
                </a:solidFill>
                <a:cs typeface="2  Baran" panose="00000400000000000000" pitchFamily="2" charset="-78"/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  <a:cs typeface="2  Baran" panose="00000400000000000000" pitchFamily="2" charset="-78"/>
              </a:rPr>
              <a:t>Comparison </a:t>
            </a:r>
            <a:r>
              <a:rPr lang="fa-IR" b="1" dirty="0">
                <a:solidFill>
                  <a:srgbClr val="92D050"/>
                </a:solidFill>
                <a:cs typeface="2  Baran" panose="00000400000000000000" pitchFamily="2" charset="-78"/>
              </a:rPr>
              <a:t> جز سوم سوال پژوهش                                                                                                         </a:t>
            </a:r>
            <a:r>
              <a:rPr lang="fa-IR" b="1" dirty="0">
                <a:cs typeface="2  Baran" panose="00000400000000000000" pitchFamily="2" charset="-78"/>
              </a:rPr>
              <a:t>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(در مورد همه سوالات مصداق ندارد)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گروه یا روش مورد مقایسه یا جایگزین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گروه بدون مواجهه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روش استاندارد درمان یا تشخیص</a:t>
            </a:r>
            <a:endParaRPr lang="en-US" dirty="0">
              <a:cs typeface="2  Baran" panose="00000400000000000000" pitchFamily="2" charset="-78"/>
            </a:endParaRPr>
          </a:p>
          <a:p>
            <a:pPr marL="0" indent="0" algn="r">
              <a:buNone/>
            </a:pPr>
            <a:r>
              <a:rPr lang="en-US" b="1" dirty="0">
                <a:solidFill>
                  <a:srgbClr val="92D050"/>
                </a:solidFill>
                <a:cs typeface="2  Baran" panose="00000400000000000000" pitchFamily="2" charset="-78"/>
              </a:rPr>
              <a:t>Outcome</a:t>
            </a:r>
            <a:r>
              <a:rPr lang="fa-IR" b="1" dirty="0">
                <a:solidFill>
                  <a:srgbClr val="92D050"/>
                </a:solidFill>
                <a:cs typeface="2  Baran" panose="00000400000000000000" pitchFamily="2" charset="-78"/>
              </a:rPr>
              <a:t>   جز چهار سوال  بالینی                                                                                                                </a:t>
            </a:r>
            <a:endParaRPr lang="fa-IR" b="1" dirty="0">
              <a:solidFill>
                <a:schemeClr val="accent6">
                  <a:lumMod val="75000"/>
                </a:schemeClr>
              </a:solidFill>
              <a:cs typeface="2  Baran" panose="00000400000000000000" pitchFamily="2" charset="-78"/>
            </a:endParaRPr>
          </a:p>
          <a:p>
            <a:pPr marL="0" indent="0" algn="r">
              <a:buNone/>
            </a:pPr>
            <a:r>
              <a:rPr lang="fa-IR" b="1" dirty="0">
                <a:solidFill>
                  <a:srgbClr val="00B050"/>
                </a:solidFill>
                <a:cs typeface="2  Baran" panose="00000400000000000000" pitchFamily="2" charset="-78"/>
              </a:rPr>
              <a:t>                                                                                                                       </a:t>
            </a:r>
            <a:r>
              <a:rPr lang="en-US" b="1" dirty="0">
                <a:solidFill>
                  <a:srgbClr val="00B050"/>
                </a:solidFill>
                <a:cs typeface="2  Baran" panose="00000400000000000000" pitchFamily="2" charset="-78"/>
              </a:rPr>
              <a:t>HARD</a:t>
            </a:r>
            <a:r>
              <a:rPr lang="fa-IR" b="1" dirty="0">
                <a:solidFill>
                  <a:srgbClr val="00B050"/>
                </a:solidFill>
                <a:cs typeface="2  Baran" panose="00000400000000000000" pitchFamily="2" charset="-78"/>
              </a:rPr>
              <a:t> پیامد سنجه های سخت </a:t>
            </a:r>
          </a:p>
          <a:p>
            <a:pPr marL="0" indent="0" algn="r">
              <a:buNone/>
            </a:pPr>
            <a:r>
              <a:rPr lang="fa-IR" b="1" dirty="0">
                <a:cs typeface="2  Baran" panose="00000400000000000000" pitchFamily="2" charset="-78"/>
              </a:rPr>
              <a:t>مرگ </a:t>
            </a:r>
          </a:p>
          <a:p>
            <a:pPr marL="0" indent="0" algn="r">
              <a:buNone/>
            </a:pPr>
            <a:r>
              <a:rPr lang="fa-IR" b="1" dirty="0">
                <a:cs typeface="2  Baran" panose="00000400000000000000" pitchFamily="2" charset="-78"/>
              </a:rPr>
              <a:t>بهبودی </a:t>
            </a:r>
          </a:p>
          <a:p>
            <a:pPr marL="0" indent="0" algn="r">
              <a:buNone/>
            </a:pPr>
            <a:r>
              <a:rPr lang="fa-IR" b="1" dirty="0">
                <a:cs typeface="2  Baran" panose="00000400000000000000" pitchFamily="2" charset="-78"/>
              </a:rPr>
              <a:t>بروز عارضه جانبی</a:t>
            </a:r>
          </a:p>
          <a:p>
            <a:pPr marL="0" indent="0" algn="r">
              <a:buNone/>
            </a:pPr>
            <a:r>
              <a:rPr lang="fa-IR" b="1" dirty="0">
                <a:cs typeface="2  Baran" panose="00000400000000000000" pitchFamily="2" charset="-78"/>
              </a:rPr>
              <a:t>طول مدت بستری</a:t>
            </a:r>
          </a:p>
          <a:p>
            <a:pPr marL="0" indent="0" algn="r">
              <a:buNone/>
            </a:pPr>
            <a:r>
              <a:rPr lang="en-US" b="1" dirty="0">
                <a:solidFill>
                  <a:srgbClr val="00B050"/>
                </a:solidFill>
                <a:cs typeface="2  Baran" panose="00000400000000000000" pitchFamily="2" charset="-78"/>
              </a:rPr>
              <a:t>SOFT </a:t>
            </a:r>
            <a:r>
              <a:rPr lang="fa-IR" b="1" dirty="0">
                <a:solidFill>
                  <a:srgbClr val="00B050"/>
                </a:solidFill>
                <a:cs typeface="2  Baran" panose="00000400000000000000" pitchFamily="2" charset="-78"/>
              </a:rPr>
              <a:t>پیامد سنجه های نرم </a:t>
            </a:r>
          </a:p>
          <a:p>
            <a:pPr marL="0" indent="0" algn="r">
              <a:buNone/>
            </a:pPr>
            <a:r>
              <a:rPr lang="fa-IR" b="1" dirty="0">
                <a:cs typeface="2  Baran" panose="00000400000000000000" pitchFamily="2" charset="-78"/>
              </a:rPr>
              <a:t>رضایت </a:t>
            </a:r>
          </a:p>
          <a:p>
            <a:pPr marL="0" indent="0" algn="r">
              <a:buNone/>
            </a:pPr>
            <a:r>
              <a:rPr lang="fa-IR" b="1" dirty="0">
                <a:cs typeface="2  Baran" panose="00000400000000000000" pitchFamily="2" charset="-78"/>
              </a:rPr>
              <a:t>کیفیت زندگی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335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84D881-C593-1844-A8E1-83CBB8E75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0"/>
            <a:ext cx="9404723" cy="1400530"/>
          </a:xfrm>
        </p:spPr>
        <p:txBody>
          <a:bodyPr/>
          <a:lstStyle/>
          <a:p>
            <a:pPr algn="ctr"/>
            <a:r>
              <a:rPr lang="fa-IR" sz="6000" dirty="0">
                <a:solidFill>
                  <a:srgbClr val="92D050"/>
                </a:solidFill>
                <a:cs typeface="2  Baran" panose="00000400000000000000" pitchFamily="2" charset="-78"/>
              </a:rPr>
              <a:t>مثال</a:t>
            </a:r>
            <a:endParaRPr lang="en-US" sz="6000" dirty="0">
              <a:solidFill>
                <a:srgbClr val="92D050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1AF9A2-E45A-FD01-DB0E-E386CF16F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090" y="1731982"/>
            <a:ext cx="9651820" cy="5022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cs typeface="2  Baran" panose="00000400000000000000" pitchFamily="2" charset="-78"/>
              </a:rPr>
              <a:t>Patient/Population</a:t>
            </a:r>
            <a:r>
              <a:rPr lang="fa-IR" sz="2400" b="1" dirty="0">
                <a:cs typeface="2  Baran" panose="00000400000000000000" pitchFamily="2" charset="-78"/>
              </a:rPr>
              <a:t>            در زنان با حملات مکرر میگرن                                                 </a:t>
            </a:r>
          </a:p>
          <a:p>
            <a:pPr marL="0" indent="0">
              <a:buNone/>
            </a:pPr>
            <a:r>
              <a:rPr lang="fa-IR" sz="2400" b="1" dirty="0">
                <a:cs typeface="2  Baran" panose="00000400000000000000" pitchFamily="2" charset="-78"/>
              </a:rPr>
              <a:t> </a:t>
            </a:r>
          </a:p>
          <a:p>
            <a:pPr marL="0" indent="0">
              <a:buNone/>
            </a:pPr>
            <a:r>
              <a:rPr lang="en-US" sz="2400" b="1" dirty="0">
                <a:cs typeface="2  Baran" panose="00000400000000000000" pitchFamily="2" charset="-78"/>
              </a:rPr>
              <a:t>Intervention</a:t>
            </a:r>
            <a:r>
              <a:rPr lang="fa-IR" sz="2400" b="1" dirty="0">
                <a:cs typeface="2  Baran" panose="00000400000000000000" pitchFamily="2" charset="-78"/>
              </a:rPr>
              <a:t> آیا تجویزسوماترپیتان                                                                                </a:t>
            </a:r>
          </a:p>
          <a:p>
            <a:pPr marL="0" indent="0">
              <a:buNone/>
            </a:pPr>
            <a:r>
              <a:rPr lang="fa-IR" sz="2400" b="1" dirty="0">
                <a:cs typeface="2  Baran" panose="00000400000000000000" pitchFamily="2" charset="-78"/>
              </a:rPr>
              <a:t>    </a:t>
            </a:r>
          </a:p>
          <a:p>
            <a:pPr marL="0" indent="0">
              <a:buNone/>
            </a:pPr>
            <a:r>
              <a:rPr lang="en-US" sz="2400" b="1" dirty="0">
                <a:cs typeface="2  Baran" panose="00000400000000000000" pitchFamily="2" charset="-78"/>
              </a:rPr>
              <a:t>Comparison</a:t>
            </a:r>
            <a:r>
              <a:rPr lang="fa-IR" sz="2400" b="1" dirty="0">
                <a:cs typeface="2  Baran" panose="00000400000000000000" pitchFamily="2" charset="-78"/>
              </a:rPr>
              <a:t> در مقایسه با عدم تجویز آن                                                                      </a:t>
            </a:r>
          </a:p>
          <a:p>
            <a:pPr marL="0" indent="0">
              <a:buNone/>
            </a:pPr>
            <a:r>
              <a:rPr lang="fa-IR" sz="2400" b="1" dirty="0">
                <a:cs typeface="2  Baran" panose="00000400000000000000" pitchFamily="2" charset="-78"/>
              </a:rPr>
              <a:t>                         </a:t>
            </a:r>
          </a:p>
          <a:p>
            <a:pPr marL="0" indent="0">
              <a:buNone/>
            </a:pPr>
            <a:r>
              <a:rPr lang="en-US" sz="2400" b="1" dirty="0">
                <a:cs typeface="2  Baran" panose="00000400000000000000" pitchFamily="2" charset="-78"/>
              </a:rPr>
              <a:t>Outcome</a:t>
            </a:r>
            <a:r>
              <a:rPr lang="fa-IR" sz="2400" b="1" dirty="0">
                <a:cs typeface="2  Baran" panose="00000400000000000000" pitchFamily="2" charset="-78"/>
              </a:rPr>
              <a:t> شدت سردرد میگرنی را کاهش میدهد  ؟                                                            </a:t>
            </a:r>
            <a:endParaRPr lang="en-US" sz="2400" b="1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247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D5EB85-FA37-EF01-D493-DE0D4EEEE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40" y="549535"/>
            <a:ext cx="9404723" cy="2427643"/>
          </a:xfrm>
        </p:spPr>
        <p:txBody>
          <a:bodyPr/>
          <a:lstStyle/>
          <a:p>
            <a:pPr algn="r"/>
            <a:r>
              <a:rPr lang="fa-IR" sz="3200" b="1" dirty="0">
                <a:cs typeface="2  Baran" panose="00000400000000000000" pitchFamily="2" charset="-78"/>
              </a:rPr>
              <a:t>تعیین کلید واژه ها و مترادف ها</a:t>
            </a: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>
                <a:solidFill>
                  <a:srgbClr val="92D050"/>
                </a:solidFill>
                <a:cs typeface="2  Baran" panose="00000400000000000000" pitchFamily="2" charset="-78"/>
              </a:rPr>
              <a:t>کلید واژه های اصلی</a:t>
            </a: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عبارتی</a:t>
            </a:r>
            <a:b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</a:b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غیر عبارتی</a:t>
            </a:r>
            <a:r>
              <a:rPr lang="fa-IR" sz="2400" dirty="0">
                <a:solidFill>
                  <a:srgbClr val="92D050"/>
                </a:solidFill>
                <a:cs typeface="2  Baran" panose="00000400000000000000" pitchFamily="2" charset="-78"/>
              </a:rPr>
              <a:t/>
            </a:r>
            <a:br>
              <a:rPr lang="fa-IR" sz="2400" dirty="0">
                <a:solidFill>
                  <a:srgbClr val="92D050"/>
                </a:solidFill>
                <a:cs typeface="2  Baran" panose="00000400000000000000" pitchFamily="2" charset="-78"/>
              </a:rPr>
            </a:br>
            <a:r>
              <a:rPr lang="fa-IR" sz="2400" dirty="0">
                <a:solidFill>
                  <a:srgbClr val="92D050"/>
                </a:solidFill>
                <a:cs typeface="2  Baran" panose="00000400000000000000" pitchFamily="2" charset="-78"/>
              </a:rPr>
              <a:t>  کلید واژه های فرعی وسایر کلیدواژه ها</a:t>
            </a:r>
            <a:br>
              <a:rPr lang="fa-IR" sz="2400" dirty="0">
                <a:solidFill>
                  <a:srgbClr val="92D050"/>
                </a:solidFill>
                <a:cs typeface="2  Baran" panose="00000400000000000000" pitchFamily="2" charset="-78"/>
              </a:rPr>
            </a:b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نقش،مقایسه، تاثیرو ..... </a:t>
            </a:r>
            <a:endParaRPr lang="en-US" sz="2400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B3AA2A-7952-6899-0E1F-44FEF3AB4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94201" y="3267635"/>
            <a:ext cx="8946541" cy="2819399"/>
          </a:xfrm>
        </p:spPr>
        <p:txBody>
          <a:bodyPr/>
          <a:lstStyle/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بررسی ارتباط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سلامت روانی </a:t>
            </a:r>
            <a:r>
              <a:rPr lang="fa-IR" dirty="0">
                <a:cs typeface="2  Baran" panose="00000400000000000000" pitchFamily="2" charset="-78"/>
              </a:rPr>
              <a:t>و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استرس شغلی </a:t>
            </a:r>
            <a:r>
              <a:rPr lang="fa-IR" dirty="0">
                <a:cs typeface="2  Baran" panose="00000400000000000000" pitchFamily="2" charset="-78"/>
              </a:rPr>
              <a:t>در پرستاران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بررسی شیوع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کم وزنی </a:t>
            </a:r>
            <a:r>
              <a:rPr lang="fa-IR" dirty="0">
                <a:cs typeface="2  Baran" panose="00000400000000000000" pitchFamily="2" charset="-78"/>
              </a:rPr>
              <a:t>در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کودکان</a:t>
            </a:r>
            <a:r>
              <a:rPr lang="fa-IR" dirty="0">
                <a:cs typeface="2  Baran" panose="00000400000000000000" pitchFamily="2" charset="-78"/>
              </a:rPr>
              <a:t> ایرانی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تاثیر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مراقبت های پرستاری برنامه ریزی شده </a:t>
            </a:r>
            <a:r>
              <a:rPr lang="fa-IR" dirty="0">
                <a:cs typeface="2  Baran" panose="00000400000000000000" pitchFamily="2" charset="-78"/>
              </a:rPr>
              <a:t>در کاهش عوارض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همودیالیز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بررسی شیوع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افسردگی </a:t>
            </a:r>
            <a:r>
              <a:rPr lang="fa-IR" dirty="0">
                <a:cs typeface="2  Baran" panose="00000400000000000000" pitchFamily="2" charset="-78"/>
              </a:rPr>
              <a:t>و عوامل مرتبط با آن در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 نوجوانان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بررسی نقش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اشتیاق شغلی </a:t>
            </a:r>
            <a:r>
              <a:rPr lang="fa-IR" dirty="0">
                <a:cs typeface="2  Baran" panose="00000400000000000000" pitchFamily="2" charset="-78"/>
              </a:rPr>
              <a:t>بر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استرس شغلی </a:t>
            </a:r>
            <a:r>
              <a:rPr lang="fa-IR" dirty="0">
                <a:cs typeface="2  Baran" panose="00000400000000000000" pitchFamily="2" charset="-78"/>
              </a:rPr>
              <a:t>و تاب آوری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پرستاران</a:t>
            </a:r>
            <a:r>
              <a:rPr lang="fa-IR" dirty="0">
                <a:cs typeface="2  Baran" panose="00000400000000000000" pitchFamily="2" charset="-78"/>
              </a:rPr>
              <a:t> </a:t>
            </a: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بررسی تاثیر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مسئولیت پذیری </a:t>
            </a:r>
            <a:r>
              <a:rPr lang="fa-IR" dirty="0">
                <a:cs typeface="2  Baran" panose="00000400000000000000" pitchFamily="2" charset="-78"/>
              </a:rPr>
              <a:t>در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پرستاران </a:t>
            </a:r>
            <a:r>
              <a:rPr lang="fa-IR" dirty="0">
                <a:cs typeface="2  Baran" panose="00000400000000000000" pitchFamily="2" charset="-78"/>
              </a:rPr>
              <a:t>و ارتباط آن با میزان </a:t>
            </a:r>
            <a:r>
              <a:rPr lang="fa-IR" dirty="0">
                <a:solidFill>
                  <a:srgbClr val="92D050"/>
                </a:solidFill>
                <a:cs typeface="2  Baran" panose="00000400000000000000" pitchFamily="2" charset="-78"/>
              </a:rPr>
              <a:t>بهبودی بیماران</a:t>
            </a:r>
            <a:endParaRPr lang="en-US" dirty="0">
              <a:solidFill>
                <a:srgbClr val="92D050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108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C1A794-7954-1C5C-5478-208AC8B4C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246" y="147244"/>
            <a:ext cx="9404723" cy="573517"/>
          </a:xfrm>
        </p:spPr>
        <p:txBody>
          <a:bodyPr/>
          <a:lstStyle/>
          <a:p>
            <a:pPr algn="r"/>
            <a:r>
              <a:rPr lang="fa-IR" sz="3600" b="1" dirty="0">
                <a:cs typeface="2  Aseman" panose="00000400000000000000" pitchFamily="2" charset="-78"/>
              </a:rPr>
              <a:t>تعیین کلید واژه ها </a:t>
            </a:r>
            <a:endParaRPr lang="en-US" sz="3600" b="1" dirty="0">
              <a:cs typeface="2  Asem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3E363B-A965-2EE7-401B-89253A61A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849854"/>
            <a:ext cx="8946541" cy="685396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3600" dirty="0">
                <a:cs typeface="2  Aseman" panose="00000400000000000000" pitchFamily="2" charset="-78"/>
              </a:rPr>
              <a:t>برای هر بخش باید دو مدل واژه پیدا کنید:</a:t>
            </a:r>
            <a:endParaRPr lang="fa-IR" sz="3600" b="1" dirty="0">
              <a:cs typeface="2  Aseman" panose="00000400000000000000" pitchFamily="2" charset="-78"/>
            </a:endParaRPr>
          </a:p>
          <a:p>
            <a:pPr marL="0" indent="0">
              <a:buNone/>
            </a:pPr>
            <a:r>
              <a:rPr lang="en-US" sz="3600" b="1" dirty="0">
                <a:cs typeface="2  Aseman" panose="00000400000000000000" pitchFamily="2" charset="-78"/>
              </a:rPr>
              <a:t>Free text terms</a:t>
            </a:r>
            <a:endParaRPr lang="fa-IR" sz="3600" b="1" dirty="0">
              <a:cs typeface="2  Aseman" panose="00000400000000000000" pitchFamily="2" charset="-78"/>
            </a:endParaRPr>
          </a:p>
          <a:p>
            <a:pPr marL="0" indent="0">
              <a:buNone/>
            </a:pPr>
            <a:r>
              <a:rPr lang="en-US" sz="3600" dirty="0">
                <a:cs typeface="2  Aseman" panose="00000400000000000000" pitchFamily="2" charset="-78"/>
              </a:rPr>
              <a:t> </a:t>
            </a:r>
            <a:r>
              <a:rPr lang="fa-IR" sz="3600" dirty="0">
                <a:cs typeface="2  Aseman" panose="00000400000000000000" pitchFamily="2" charset="-78"/>
              </a:rPr>
              <a:t> واژگان آزاد : کلماتی که نویسندگان در عنوان و چکیده استفاد              </a:t>
            </a:r>
            <a:r>
              <a:rPr lang="en-US" sz="3600" dirty="0">
                <a:cs typeface="2  Aseman" panose="00000400000000000000" pitchFamily="2" charset="-78"/>
              </a:rPr>
              <a:t> </a:t>
            </a:r>
            <a:r>
              <a:rPr lang="fa-IR" sz="3600" dirty="0">
                <a:cs typeface="2  Aseman" panose="00000400000000000000" pitchFamily="2" charset="-78"/>
              </a:rPr>
              <a:t>میکنند(مترادف ها و اختصارات و املای مختلف)                                       </a:t>
            </a:r>
            <a:r>
              <a:rPr lang="en-US" sz="3600" dirty="0">
                <a:cs typeface="2  Aseman" panose="00000400000000000000" pitchFamily="2" charset="-78"/>
              </a:rPr>
              <a:t>     </a:t>
            </a:r>
            <a:endParaRPr lang="fa-IR" sz="3600" dirty="0">
              <a:cs typeface="2  Aseman" panose="00000400000000000000" pitchFamily="2" charset="-78"/>
            </a:endParaRPr>
          </a:p>
          <a:p>
            <a:pPr marL="0" indent="0">
              <a:buNone/>
            </a:pPr>
            <a:endParaRPr lang="en-US" sz="3600" dirty="0">
              <a:cs typeface="2  Aseman" panose="00000400000000000000" pitchFamily="2" charset="-78"/>
            </a:endParaRPr>
          </a:p>
          <a:p>
            <a:pPr marL="0" indent="0">
              <a:buNone/>
            </a:pPr>
            <a:r>
              <a:rPr lang="en-US" sz="3600" b="1" dirty="0" err="1">
                <a:cs typeface="2  Aseman" panose="00000400000000000000" pitchFamily="2" charset="-78"/>
              </a:rPr>
              <a:t>MeSH</a:t>
            </a:r>
            <a:r>
              <a:rPr lang="en-US" sz="3600" b="1" dirty="0">
                <a:cs typeface="2  Aseman" panose="00000400000000000000" pitchFamily="2" charset="-78"/>
              </a:rPr>
              <a:t> ( Index term)</a:t>
            </a:r>
            <a:endParaRPr lang="fa-IR" sz="3600" b="1" dirty="0">
              <a:cs typeface="2  Asema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dirty="0">
                <a:cs typeface="2  Aseman" panose="00000400000000000000" pitchFamily="2" charset="-78"/>
              </a:rPr>
              <a:t>اصطلاحات کنترل شده با استفاده از اصطلاحنام که در واقع برچسب های استانداردی هستند که پایگاه داده به مقاله می زند .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984095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021C45-DE30-5F97-44F2-0795DB36A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894" y="345677"/>
            <a:ext cx="9404723" cy="1838660"/>
          </a:xfrm>
        </p:spPr>
        <p:txBody>
          <a:bodyPr>
            <a:normAutofit/>
          </a:bodyPr>
          <a:lstStyle/>
          <a:p>
            <a:pPr algn="ctr"/>
            <a:r>
              <a:rPr lang="fa-IR" sz="4000" b="1" dirty="0">
                <a:cs typeface="2  Badr" panose="00000400000000000000" pitchFamily="2" charset="-78"/>
              </a:rPr>
              <a:t>آشنایی با عملگرهای جست وجو</a:t>
            </a:r>
            <a:br>
              <a:rPr lang="fa-IR" sz="4000" b="1" dirty="0">
                <a:cs typeface="2  Badr" panose="00000400000000000000" pitchFamily="2" charset="-78"/>
              </a:rPr>
            </a:br>
            <a:r>
              <a:rPr lang="fa-IR" sz="4000" b="1" dirty="0">
                <a:cs typeface="2  Badr" panose="00000400000000000000" pitchFamily="2" charset="-78"/>
              </a:rPr>
              <a:t>عملگر بولی1</a:t>
            </a:r>
            <a:endParaRPr lang="en-US" sz="4000" b="1" dirty="0">
              <a:cs typeface="2  Badr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F94EDC-AA54-BE33-7D94-0F12B82A9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29" y="1904105"/>
            <a:ext cx="11005073" cy="46733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5400" b="1" dirty="0">
                <a:cs typeface="2  Badr" panose="00000400000000000000" pitchFamily="2" charset="-78"/>
              </a:rPr>
              <a:t>AND</a:t>
            </a:r>
            <a:r>
              <a:rPr lang="en-US" dirty="0">
                <a:cs typeface="2  Badr" panose="00000400000000000000" pitchFamily="2" charset="-78"/>
              </a:rPr>
              <a:t>     </a:t>
            </a:r>
            <a:endParaRPr lang="en-US" sz="3400" b="1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r>
              <a:rPr lang="fa-IR" sz="3400" b="1" dirty="0">
                <a:cs typeface="2  Badr" panose="00000400000000000000" pitchFamily="2" charset="-78"/>
              </a:rPr>
              <a:t>                                                                                     </a:t>
            </a:r>
            <a:r>
              <a:rPr lang="en-US" sz="3400" b="1" dirty="0">
                <a:cs typeface="2  Badr" panose="00000400000000000000" pitchFamily="2" charset="-78"/>
              </a:rPr>
              <a:t> </a:t>
            </a:r>
            <a:r>
              <a:rPr lang="fa-IR" sz="3400" b="1" dirty="0">
                <a:cs typeface="2  Badr" panose="00000400000000000000" pitchFamily="2" charset="-78"/>
              </a:rPr>
              <a:t> این عملگر جست و جو را محدود می کند </a:t>
            </a:r>
          </a:p>
          <a:p>
            <a:pPr marL="0" indent="0" algn="r">
              <a:buNone/>
            </a:pPr>
            <a:r>
              <a:rPr lang="fa-IR" sz="3400" b="1" dirty="0">
                <a:cs typeface="2  Badr" panose="00000400000000000000" pitchFamily="2" charset="-78"/>
              </a:rPr>
              <a:t> </a:t>
            </a:r>
          </a:p>
          <a:p>
            <a:pPr marL="0" indent="0" algn="r">
              <a:buNone/>
            </a:pPr>
            <a:r>
              <a:rPr lang="fa-IR" sz="3400" b="1" dirty="0">
                <a:cs typeface="2  Badr" panose="00000400000000000000" pitchFamily="2" charset="-78"/>
              </a:rPr>
              <a:t>تمام کلید واژه های مورد جست و جو وارد شده را بازیابی می کند</a:t>
            </a:r>
          </a:p>
          <a:p>
            <a:pPr marL="0" indent="0" algn="r">
              <a:buNone/>
            </a:pPr>
            <a:r>
              <a:rPr lang="fa-IR" sz="3400" b="1" dirty="0">
                <a:cs typeface="2  Badr" panose="00000400000000000000" pitchFamily="2" charset="-78"/>
              </a:rPr>
              <a:t>این عملگر ضرب منطقی ست و جست و جو را   محدود و دقیق می کند و اشتراک مفاهیم</a:t>
            </a:r>
          </a:p>
          <a:p>
            <a:pPr marL="0" indent="0" algn="r">
              <a:buNone/>
            </a:pPr>
            <a:r>
              <a:rPr lang="fa-IR" sz="3400" b="1" dirty="0">
                <a:cs typeface="2  Badr" panose="00000400000000000000" pitchFamily="2" charset="-78"/>
              </a:rPr>
              <a:t> را می رساند.</a:t>
            </a:r>
          </a:p>
          <a:p>
            <a:pPr marL="0" indent="0" algn="r">
              <a:buNone/>
            </a:pPr>
            <a:endParaRPr lang="fa-IR" sz="2800" b="1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r>
              <a:rPr lang="fa-IR" sz="3000" b="1" dirty="0">
                <a:cs typeface="2  Badr" panose="00000400000000000000" pitchFamily="2" charset="-78"/>
              </a:rPr>
              <a:t>       </a:t>
            </a:r>
            <a:r>
              <a:rPr lang="en-US" sz="3000" b="1" dirty="0">
                <a:cs typeface="2  Badr" panose="00000400000000000000" pitchFamily="2" charset="-78"/>
              </a:rPr>
              <a:t>    </a:t>
            </a:r>
            <a:r>
              <a:rPr lang="en-US" sz="3000" b="1" dirty="0">
                <a:cs typeface="2  Baran" panose="00000400000000000000" pitchFamily="2" charset="-78"/>
              </a:rPr>
              <a:t>children leukemia</a:t>
            </a:r>
            <a:r>
              <a:rPr lang="fa-IR" sz="3000" b="1" dirty="0">
                <a:cs typeface="2  Baran" panose="00000400000000000000" pitchFamily="2" charset="-78"/>
              </a:rPr>
              <a:t>                                                                                </a:t>
            </a:r>
            <a:endParaRPr lang="fa-IR" sz="3000" b="1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r>
              <a:rPr lang="fa-IR" dirty="0">
                <a:cs typeface="2  Badr" panose="00000400000000000000" pitchFamily="2" charset="-78"/>
              </a:rPr>
              <a:t>  </a:t>
            </a:r>
          </a:p>
          <a:p>
            <a:pPr marL="0" indent="0" algn="r">
              <a:buNone/>
            </a:pPr>
            <a:endParaRPr lang="fa-IR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r>
              <a:rPr lang="fa-IR" dirty="0">
                <a:cs typeface="2  Baran" panose="00000400000000000000" pitchFamily="2" charset="-78"/>
              </a:rPr>
              <a:t>    </a:t>
            </a:r>
            <a:r>
              <a:rPr lang="fa-IR" dirty="0">
                <a:cs typeface="2  Badr" panose="00000400000000000000" pitchFamily="2" charset="-78"/>
              </a:rPr>
              <a:t>                                                                                                                              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AE4FBC83-519E-4F17-AD78-BBCEE4A6A7DD}"/>
              </a:ext>
            </a:extLst>
          </p:cNvPr>
          <p:cNvSpPr/>
          <p:nvPr/>
        </p:nvSpPr>
        <p:spPr>
          <a:xfrm>
            <a:off x="1632473" y="3654072"/>
            <a:ext cx="530711" cy="1333773"/>
          </a:xfrm>
          <a:custGeom>
            <a:avLst/>
            <a:gdLst>
              <a:gd name="connsiteX0" fmla="*/ 274233 w 530711"/>
              <a:gd name="connsiteY0" fmla="*/ 0 h 1333773"/>
              <a:gd name="connsiteX1" fmla="*/ 330633 w 530711"/>
              <a:gd name="connsiteY1" fmla="*/ 57802 h 1333773"/>
              <a:gd name="connsiteX2" fmla="*/ 530711 w 530711"/>
              <a:gd name="connsiteY2" fmla="*/ 657789 h 1333773"/>
              <a:gd name="connsiteX3" fmla="*/ 330633 w 530711"/>
              <a:gd name="connsiteY3" fmla="*/ 1257776 h 1333773"/>
              <a:gd name="connsiteX4" fmla="*/ 256479 w 530711"/>
              <a:gd name="connsiteY4" fmla="*/ 1333773 h 1333773"/>
              <a:gd name="connsiteX5" fmla="*/ 200079 w 530711"/>
              <a:gd name="connsiteY5" fmla="*/ 1275971 h 1333773"/>
              <a:gd name="connsiteX6" fmla="*/ 0 w 530711"/>
              <a:gd name="connsiteY6" fmla="*/ 675984 h 1333773"/>
              <a:gd name="connsiteX7" fmla="*/ 200079 w 530711"/>
              <a:gd name="connsiteY7" fmla="*/ 75997 h 1333773"/>
              <a:gd name="connsiteX8" fmla="*/ 274233 w 530711"/>
              <a:gd name="connsiteY8" fmla="*/ 0 h 133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0711" h="1333773">
                <a:moveTo>
                  <a:pt x="274233" y="0"/>
                </a:moveTo>
                <a:lnTo>
                  <a:pt x="330633" y="57802"/>
                </a:lnTo>
                <a:cubicBezTo>
                  <a:pt x="454251" y="211352"/>
                  <a:pt x="530711" y="423480"/>
                  <a:pt x="530711" y="657789"/>
                </a:cubicBezTo>
                <a:cubicBezTo>
                  <a:pt x="530711" y="892099"/>
                  <a:pt x="454251" y="1104226"/>
                  <a:pt x="330633" y="1257776"/>
                </a:cubicBezTo>
                <a:lnTo>
                  <a:pt x="256479" y="1333773"/>
                </a:lnTo>
                <a:lnTo>
                  <a:pt x="200079" y="1275971"/>
                </a:lnTo>
                <a:cubicBezTo>
                  <a:pt x="76460" y="1122421"/>
                  <a:pt x="0" y="910294"/>
                  <a:pt x="0" y="675984"/>
                </a:cubicBezTo>
                <a:cubicBezTo>
                  <a:pt x="0" y="441675"/>
                  <a:pt x="76460" y="229547"/>
                  <a:pt x="200079" y="75997"/>
                </a:cubicBezTo>
                <a:lnTo>
                  <a:pt x="274233" y="0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B57C1F7-1AC7-7FA6-9EF4-8C005B27CA15}"/>
              </a:ext>
            </a:extLst>
          </p:cNvPr>
          <p:cNvSpPr/>
          <p:nvPr/>
        </p:nvSpPr>
        <p:spPr>
          <a:xfrm>
            <a:off x="788086" y="3472448"/>
            <a:ext cx="1109742" cy="1697020"/>
          </a:xfrm>
          <a:custGeom>
            <a:avLst/>
            <a:gdLst>
              <a:gd name="connsiteX0" fmla="*/ 683111 w 1109744"/>
              <a:gd name="connsiteY0" fmla="*/ 0 h 1697020"/>
              <a:gd name="connsiteX1" fmla="*/ 1065045 w 1109744"/>
              <a:gd name="connsiteY1" fmla="*/ 144912 h 1697020"/>
              <a:gd name="connsiteX2" fmla="*/ 1109744 w 1109744"/>
              <a:gd name="connsiteY2" fmla="*/ 190721 h 1697020"/>
              <a:gd name="connsiteX3" fmla="*/ 1035590 w 1109744"/>
              <a:gd name="connsiteY3" fmla="*/ 266718 h 1697020"/>
              <a:gd name="connsiteX4" fmla="*/ 835511 w 1109744"/>
              <a:gd name="connsiteY4" fmla="*/ 866705 h 1697020"/>
              <a:gd name="connsiteX5" fmla="*/ 1035590 w 1109744"/>
              <a:gd name="connsiteY5" fmla="*/ 1466692 h 1697020"/>
              <a:gd name="connsiteX6" fmla="*/ 1091990 w 1109744"/>
              <a:gd name="connsiteY6" fmla="*/ 1524494 h 1697020"/>
              <a:gd name="connsiteX7" fmla="*/ 1065045 w 1109744"/>
              <a:gd name="connsiteY7" fmla="*/ 1552108 h 1697020"/>
              <a:gd name="connsiteX8" fmla="*/ 683111 w 1109744"/>
              <a:gd name="connsiteY8" fmla="*/ 1697020 h 1697020"/>
              <a:gd name="connsiteX9" fmla="*/ 0 w 1109744"/>
              <a:gd name="connsiteY9" fmla="*/ 848510 h 1697020"/>
              <a:gd name="connsiteX10" fmla="*/ 683111 w 1109744"/>
              <a:gd name="connsiteY10" fmla="*/ 0 h 169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9744" h="1697020">
                <a:moveTo>
                  <a:pt x="683111" y="0"/>
                </a:moveTo>
                <a:cubicBezTo>
                  <a:pt x="824588" y="0"/>
                  <a:pt x="956020" y="53422"/>
                  <a:pt x="1065045" y="144912"/>
                </a:cubicBezTo>
                <a:lnTo>
                  <a:pt x="1109744" y="190721"/>
                </a:lnTo>
                <a:lnTo>
                  <a:pt x="1035590" y="266718"/>
                </a:lnTo>
                <a:cubicBezTo>
                  <a:pt x="911971" y="420268"/>
                  <a:pt x="835511" y="632396"/>
                  <a:pt x="835511" y="866705"/>
                </a:cubicBezTo>
                <a:cubicBezTo>
                  <a:pt x="835511" y="1101015"/>
                  <a:pt x="911971" y="1313142"/>
                  <a:pt x="1035590" y="1466692"/>
                </a:cubicBezTo>
                <a:lnTo>
                  <a:pt x="1091990" y="1524494"/>
                </a:lnTo>
                <a:lnTo>
                  <a:pt x="1065045" y="1552108"/>
                </a:lnTo>
                <a:cubicBezTo>
                  <a:pt x="956020" y="1643598"/>
                  <a:pt x="824588" y="1697020"/>
                  <a:pt x="683111" y="1697020"/>
                </a:cubicBezTo>
                <a:cubicBezTo>
                  <a:pt x="305839" y="1697020"/>
                  <a:pt x="0" y="1317129"/>
                  <a:pt x="0" y="848510"/>
                </a:cubicBezTo>
                <a:cubicBezTo>
                  <a:pt x="0" y="379891"/>
                  <a:pt x="305839" y="0"/>
                  <a:pt x="683111" y="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children</a:t>
            </a:r>
            <a:r>
              <a:rPr lang="en-US" sz="1400" dirty="0">
                <a:solidFill>
                  <a:schemeClr val="bg1"/>
                </a:solidFill>
              </a:rPr>
              <a:t>  </a:t>
            </a:r>
            <a:endParaRPr lang="en-US" sz="1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3632D0-382C-70F2-46D6-C65E1029649E}"/>
              </a:ext>
            </a:extLst>
          </p:cNvPr>
          <p:cNvSpPr/>
          <p:nvPr/>
        </p:nvSpPr>
        <p:spPr>
          <a:xfrm>
            <a:off x="1897828" y="3492892"/>
            <a:ext cx="1109743" cy="1676576"/>
          </a:xfrm>
          <a:custGeom>
            <a:avLst/>
            <a:gdLst>
              <a:gd name="connsiteX0" fmla="*/ 426632 w 1109743"/>
              <a:gd name="connsiteY0" fmla="*/ 0 h 1697020"/>
              <a:gd name="connsiteX1" fmla="*/ 1109743 w 1109743"/>
              <a:gd name="connsiteY1" fmla="*/ 848510 h 1697020"/>
              <a:gd name="connsiteX2" fmla="*/ 426632 w 1109743"/>
              <a:gd name="connsiteY2" fmla="*/ 1697020 h 1697020"/>
              <a:gd name="connsiteX3" fmla="*/ 44698 w 1109743"/>
              <a:gd name="connsiteY3" fmla="*/ 1552108 h 1697020"/>
              <a:gd name="connsiteX4" fmla="*/ 0 w 1109743"/>
              <a:gd name="connsiteY4" fmla="*/ 1506299 h 1697020"/>
              <a:gd name="connsiteX5" fmla="*/ 74154 w 1109743"/>
              <a:gd name="connsiteY5" fmla="*/ 1430302 h 1697020"/>
              <a:gd name="connsiteX6" fmla="*/ 274232 w 1109743"/>
              <a:gd name="connsiteY6" fmla="*/ 830315 h 1697020"/>
              <a:gd name="connsiteX7" fmla="*/ 74154 w 1109743"/>
              <a:gd name="connsiteY7" fmla="*/ 230328 h 1697020"/>
              <a:gd name="connsiteX8" fmla="*/ 17754 w 1109743"/>
              <a:gd name="connsiteY8" fmla="*/ 172526 h 1697020"/>
              <a:gd name="connsiteX9" fmla="*/ 44698 w 1109743"/>
              <a:gd name="connsiteY9" fmla="*/ 144912 h 1697020"/>
              <a:gd name="connsiteX10" fmla="*/ 426632 w 1109743"/>
              <a:gd name="connsiteY10" fmla="*/ 0 h 169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9743" h="1697020">
                <a:moveTo>
                  <a:pt x="426632" y="0"/>
                </a:moveTo>
                <a:cubicBezTo>
                  <a:pt x="803904" y="0"/>
                  <a:pt x="1109743" y="379891"/>
                  <a:pt x="1109743" y="848510"/>
                </a:cubicBezTo>
                <a:cubicBezTo>
                  <a:pt x="1109743" y="1317129"/>
                  <a:pt x="803904" y="1697020"/>
                  <a:pt x="426632" y="1697020"/>
                </a:cubicBezTo>
                <a:cubicBezTo>
                  <a:pt x="285155" y="1697020"/>
                  <a:pt x="153723" y="1643598"/>
                  <a:pt x="44698" y="1552108"/>
                </a:cubicBezTo>
                <a:lnTo>
                  <a:pt x="0" y="1506299"/>
                </a:lnTo>
                <a:lnTo>
                  <a:pt x="74154" y="1430302"/>
                </a:lnTo>
                <a:cubicBezTo>
                  <a:pt x="197772" y="1276752"/>
                  <a:pt x="274232" y="1064625"/>
                  <a:pt x="274232" y="830315"/>
                </a:cubicBezTo>
                <a:cubicBezTo>
                  <a:pt x="274232" y="596006"/>
                  <a:pt x="197772" y="383878"/>
                  <a:pt x="74154" y="230328"/>
                </a:cubicBezTo>
                <a:lnTo>
                  <a:pt x="17754" y="172526"/>
                </a:lnTo>
                <a:lnTo>
                  <a:pt x="44698" y="144912"/>
                </a:lnTo>
                <a:cubicBezTo>
                  <a:pt x="153723" y="53422"/>
                  <a:pt x="285155" y="0"/>
                  <a:pt x="426632" y="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leukemia</a:t>
            </a:r>
          </a:p>
        </p:txBody>
      </p:sp>
    </p:spTree>
    <p:extLst>
      <p:ext uri="{BB962C8B-B14F-4D97-AF65-F5344CB8AC3E}">
        <p14:creationId xmlns:p14="http://schemas.microsoft.com/office/powerpoint/2010/main" val="129853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1466</TotalTime>
  <Words>801</Words>
  <Application>Microsoft Office PowerPoint</Application>
  <PresentationFormat>Custom</PresentationFormat>
  <Paragraphs>121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Ion</vt:lpstr>
      <vt:lpstr>   اصول نوشتن سینتکس یا (استراتژی جست و جو)  آشنایی با چگونگی جست و جو در  PUBMED                                                    MEDLINE                                                     </vt:lpstr>
      <vt:lpstr>تعریف سینتکس یا استراتژی جست وجو</vt:lpstr>
      <vt:lpstr>شکستن سوال پژوهشمدل  pico/picot   P:population/patient جمعیت یا بیمار (مثلا کودکان مبتلا به دیابت)                                 I: Intervention                 مداخله یا عامل مورد نظر(مثلا رژیم غذایی کتوژنیک)  C:comparison مقایسه (مثلا رژیم غذایی استاندارد) O:outcome پیامد یا نتیجه (مثلا کنترل قند خون) T: type/time of study اختیاری  نوع مطالعه یا زمان                                                                             </vt:lpstr>
      <vt:lpstr>اجزای سوال پژوهش</vt:lpstr>
      <vt:lpstr>اجزای سوال پژوهش</vt:lpstr>
      <vt:lpstr>مثال</vt:lpstr>
      <vt:lpstr>تعیین کلید واژه ها و مترادف ها کلید واژه های اصلی عبارتی غیر عبارتی   کلید واژه های فرعی وسایر کلیدواژه ها نقش،مقایسه، تاثیرو ..... </vt:lpstr>
      <vt:lpstr>تعیین کلید واژه ها </vt:lpstr>
      <vt:lpstr>آشنایی با عملگرهای جست وجو عملگر بولی1</vt:lpstr>
      <vt:lpstr>آشنایی با عملگرهای جست وجو عملگر بولی2 </vt:lpstr>
      <vt:lpstr>آشنایی با عملگرهای جست وجو  عملگر بولی 3      </vt:lpstr>
      <vt:lpstr> </vt:lpstr>
      <vt:lpstr> تکنیک های پیشرفته سینتکس </vt:lpstr>
      <vt:lpstr>PowerPoint Presentation</vt:lpstr>
      <vt:lpstr>Pubmed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اصول نوشتن سینتکس یا (استراتژی جست و جو)  آشنایی با چگونگی جست و جو در  PUBMED                                                    MEDLINE</dc:title>
  <dc:creator>30-6-DRsaledi</dc:creator>
  <cp:lastModifiedBy>zeynab zafariyan</cp:lastModifiedBy>
  <cp:revision>24</cp:revision>
  <dcterms:created xsi:type="dcterms:W3CDTF">2026-04-25T05:18:15Z</dcterms:created>
  <dcterms:modified xsi:type="dcterms:W3CDTF">2026-09-12T08:12:18Z</dcterms:modified>
</cp:coreProperties>
</file>