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714" r:id="rId1"/>
  </p:sldMasterIdLst>
  <p:notesMasterIdLst>
    <p:notesMasterId r:id="rId41"/>
  </p:notesMasterIdLst>
  <p:sldIdLst>
    <p:sldId id="256" r:id="rId2"/>
    <p:sldId id="282" r:id="rId3"/>
    <p:sldId id="278" r:id="rId4"/>
    <p:sldId id="279" r:id="rId5"/>
    <p:sldId id="284" r:id="rId6"/>
    <p:sldId id="280" r:id="rId7"/>
    <p:sldId id="285" r:id="rId8"/>
    <p:sldId id="291" r:id="rId9"/>
    <p:sldId id="292" r:id="rId10"/>
    <p:sldId id="293" r:id="rId11"/>
    <p:sldId id="294" r:id="rId12"/>
    <p:sldId id="295" r:id="rId13"/>
    <p:sldId id="296" r:id="rId14"/>
    <p:sldId id="297" r:id="rId15"/>
    <p:sldId id="298" r:id="rId16"/>
    <p:sldId id="299" r:id="rId17"/>
    <p:sldId id="301" r:id="rId18"/>
    <p:sldId id="300" r:id="rId19"/>
    <p:sldId id="302" r:id="rId20"/>
    <p:sldId id="303" r:id="rId21"/>
    <p:sldId id="304" r:id="rId22"/>
    <p:sldId id="305" r:id="rId23"/>
    <p:sldId id="306" r:id="rId24"/>
    <p:sldId id="307" r:id="rId25"/>
    <p:sldId id="308" r:id="rId26"/>
    <p:sldId id="309" r:id="rId27"/>
    <p:sldId id="310" r:id="rId28"/>
    <p:sldId id="311" r:id="rId29"/>
    <p:sldId id="312" r:id="rId30"/>
    <p:sldId id="313" r:id="rId31"/>
    <p:sldId id="314" r:id="rId32"/>
    <p:sldId id="315" r:id="rId33"/>
    <p:sldId id="316" r:id="rId34"/>
    <p:sldId id="281" r:id="rId35"/>
    <p:sldId id="287" r:id="rId36"/>
    <p:sldId id="283" r:id="rId37"/>
    <p:sldId id="288" r:id="rId38"/>
    <p:sldId id="289" r:id="rId39"/>
    <p:sldId id="290" r:id="rId40"/>
  </p:sldIdLst>
  <p:sldSz cx="9144000" cy="6858000" type="screen4x3"/>
  <p:notesSz cx="6858000" cy="9144000"/>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9" d="100"/>
          <a:sy n="69" d="100"/>
        </p:scale>
        <p:origin x="-139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fa-IR"/>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99D637F4-A25D-4FA3-BD01-720FDD42383A}" type="datetimeFigureOut">
              <a:rPr lang="fa-IR" smtClean="0"/>
              <a:t>1448/03/30</a:t>
            </a:fld>
            <a:endParaRPr lang="fa-IR"/>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fa-IR"/>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a-IR"/>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fa-IR"/>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9D9AE25-9173-480F-834A-5C1688237D4F}" type="slidenum">
              <a:rPr lang="fa-IR" smtClean="0"/>
              <a:t>‹#›</a:t>
            </a:fld>
            <a:endParaRPr lang="fa-IR"/>
          </a:p>
        </p:txBody>
      </p:sp>
    </p:spTree>
    <p:extLst>
      <p:ext uri="{BB962C8B-B14F-4D97-AF65-F5344CB8AC3E}">
        <p14:creationId xmlns:p14="http://schemas.microsoft.com/office/powerpoint/2010/main" val="236999912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9" name="Group 8"/>
          <p:cNvGrpSpPr/>
          <p:nvPr/>
        </p:nvGrpSpPr>
        <p:grpSpPr>
          <a:xfrm>
            <a:off x="0" y="0"/>
            <a:ext cx="9144000" cy="6858000"/>
            <a:chOff x="0" y="0"/>
            <a:chExt cx="9144000" cy="6858000"/>
          </a:xfrm>
        </p:grpSpPr>
        <p:pic>
          <p:nvPicPr>
            <p:cNvPr id="7" name="Picture 6" descr="SD-PanelTitle-V.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25780"/>
              <a:ext cx="1664208" cy="612648"/>
            </a:xfrm>
            <a:prstGeom prst="rect">
              <a:avLst/>
            </a:prstGeom>
          </p:spPr>
        </p:pic>
        <p:pic>
          <p:nvPicPr>
            <p:cNvPr id="14" name="Picture 13"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rot="5400000">
              <a:off x="3739196" y="5719572"/>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a:xfrm>
            <a:off x="1921934" y="5054602"/>
            <a:ext cx="4064860" cy="279400"/>
          </a:xfrm>
        </p:spPr>
        <p:txBody>
          <a:bodyPr/>
          <a:lstStyle/>
          <a:p>
            <a:endParaRPr lang="fa-IR"/>
          </a:p>
        </p:txBody>
      </p:sp>
      <p:sp>
        <p:nvSpPr>
          <p:cNvPr id="6" name="Slide Number Placeholder 5"/>
          <p:cNvSpPr>
            <a:spLocks noGrp="1"/>
          </p:cNvSpPr>
          <p:nvPr>
            <p:ph type="sldNum" sz="quarter" idx="12"/>
          </p:nvPr>
        </p:nvSpPr>
        <p:spPr>
          <a:xfrm>
            <a:off x="6817317" y="5054602"/>
            <a:ext cx="413483" cy="279400"/>
          </a:xfrm>
        </p:spPr>
        <p:txBody>
          <a:bodyPr/>
          <a:lstStyle/>
          <a:p>
            <a:fld id="{BD71DBD6-6938-4D68-8CB7-BAB5B515EC59}" type="slidenum">
              <a:rPr lang="fa-IR" smtClean="0"/>
              <a:t>‹#›</a:t>
            </a:fld>
            <a:endParaRPr lang="fa-IR"/>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498835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5B79F46-1B02-4B95-AEEE-C34AD854445D}" type="datetimeFigureOut">
              <a:rPr lang="fa-IR" smtClean="0"/>
              <a:t>1448/03/30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D71DBD6-6938-4D68-8CB7-BAB5B515EC59}" type="slidenum">
              <a:rPr lang="fa-IR" smtClean="0"/>
              <a:t>‹#›</a:t>
            </a:fld>
            <a:endParaRPr lang="fa-IR"/>
          </a:p>
        </p:txBody>
      </p:sp>
    </p:spTree>
    <p:extLst>
      <p:ext uri="{BB962C8B-B14F-4D97-AF65-F5344CB8AC3E}">
        <p14:creationId xmlns:p14="http://schemas.microsoft.com/office/powerpoint/2010/main" val="4013223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D71DBD6-6938-4D68-8CB7-BAB5B515EC59}" type="slidenum">
              <a:rPr lang="fa-IR" smtClean="0"/>
              <a:t>‹#›</a:t>
            </a:fld>
            <a:endParaRPr lang="fa-IR"/>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644872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D71DBD6-6938-4D68-8CB7-BAB5B515EC59}" type="slidenum">
              <a:rPr lang="fa-IR" smtClean="0"/>
              <a:t>‹#›</a:t>
            </a:fld>
            <a:endParaRPr lang="fa-IR"/>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77434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D71DBD6-6938-4D68-8CB7-BAB5B515EC59}" type="slidenum">
              <a:rPr lang="fa-IR" smtClean="0"/>
              <a:t>‹#›</a:t>
            </a:fld>
            <a:endParaRPr lang="fa-IR"/>
          </a:p>
        </p:txBody>
      </p:sp>
    </p:spTree>
    <p:extLst>
      <p:ext uri="{BB962C8B-B14F-4D97-AF65-F5344CB8AC3E}">
        <p14:creationId xmlns:p14="http://schemas.microsoft.com/office/powerpoint/2010/main" val="23957822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6"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D71DBD6-6938-4D68-8CB7-BAB5B515EC59}" type="slidenum">
              <a:rPr lang="fa-IR" smtClean="0"/>
              <a:t>‹#›</a:t>
            </a:fld>
            <a:endParaRPr lang="fa-IR"/>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56166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7"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D71DBD6-6938-4D68-8CB7-BAB5B515EC59}" type="slidenum">
              <a:rPr lang="fa-IR" smtClean="0"/>
              <a:t>‹#›</a:t>
            </a:fld>
            <a:endParaRPr lang="fa-IR"/>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672127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D71DBD6-6938-4D68-8CB7-BAB5B515EC59}" type="slidenum">
              <a:rPr lang="fa-IR" smtClean="0"/>
              <a:t>‹#›</a:t>
            </a:fld>
            <a:endParaRPr lang="fa-IR"/>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708793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D71DBD6-6938-4D68-8CB7-BAB5B515EC59}" type="slidenum">
              <a:rPr lang="fa-IR" smtClean="0"/>
              <a:t>‹#›</a:t>
            </a:fld>
            <a:endParaRPr lang="fa-IR"/>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1941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6" y="2354670"/>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D71DBD6-6938-4D68-8CB7-BAB5B515EC59}" type="slidenum">
              <a:rPr lang="fa-IR" smtClean="0"/>
              <a:t>‹#›</a:t>
            </a:fld>
            <a:endParaRPr lang="fa-IR"/>
          </a:p>
        </p:txBody>
      </p:sp>
    </p:spTree>
    <p:extLst>
      <p:ext uri="{BB962C8B-B14F-4D97-AF65-F5344CB8AC3E}">
        <p14:creationId xmlns:p14="http://schemas.microsoft.com/office/powerpoint/2010/main" val="26415828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5B79F46-1B02-4B95-AEEE-C34AD854445D}" type="datetimeFigureOut">
              <a:rPr lang="fa-IR" smtClean="0"/>
              <a:t>1448/03/30</a:t>
            </a:fld>
            <a:endParaRPr lang="fa-IR"/>
          </a:p>
        </p:txBody>
      </p:sp>
      <p:sp>
        <p:nvSpPr>
          <p:cNvPr id="5" name="Footer Placeholder 4"/>
          <p:cNvSpPr>
            <a:spLocks noGrp="1"/>
          </p:cNvSpPr>
          <p:nvPr>
            <p:ph type="ftr" sz="quarter" idx="11"/>
          </p:nvPr>
        </p:nvSpPr>
        <p:spPr/>
        <p:txBody>
          <a:bodyPr/>
          <a:lstStyle/>
          <a:p>
            <a:endParaRPr lang="fa-IR"/>
          </a:p>
        </p:txBody>
      </p:sp>
      <p:sp>
        <p:nvSpPr>
          <p:cNvPr id="6" name="Slide Number Placeholder 5"/>
          <p:cNvSpPr>
            <a:spLocks noGrp="1"/>
          </p:cNvSpPr>
          <p:nvPr>
            <p:ph type="sldNum" sz="quarter" idx="12"/>
          </p:nvPr>
        </p:nvSpPr>
        <p:spPr/>
        <p:txBody>
          <a:bodyPr/>
          <a:lstStyle/>
          <a:p>
            <a:fld id="{BD71DBD6-6938-4D68-8CB7-BAB5B515EC59}" type="slidenum">
              <a:rPr lang="fa-IR" smtClean="0"/>
              <a:t>‹#›</a:t>
            </a:fld>
            <a:endParaRPr lang="fa-IR"/>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3919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5B79F46-1B02-4B95-AEEE-C34AD854445D}" type="datetimeFigureOut">
              <a:rPr lang="fa-IR" smtClean="0"/>
              <a:t>1448/03/30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D71DBD6-6938-4D68-8CB7-BAB5B515EC59}" type="slidenum">
              <a:rPr lang="fa-IR" smtClean="0"/>
              <a:t>‹#›</a:t>
            </a:fld>
            <a:endParaRPr lang="fa-IR"/>
          </a:p>
        </p:txBody>
      </p:sp>
    </p:spTree>
    <p:extLst>
      <p:ext uri="{BB962C8B-B14F-4D97-AF65-F5344CB8AC3E}">
        <p14:creationId xmlns:p14="http://schemas.microsoft.com/office/powerpoint/2010/main" val="6483814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76868" y="3243262"/>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41832" y="3243262"/>
            <a:ext cx="3337560" cy="2706624"/>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5B79F46-1B02-4B95-AEEE-C34AD854445D}" type="datetimeFigureOut">
              <a:rPr lang="fa-IR" smtClean="0"/>
              <a:t>1448/03/30</a:t>
            </a:fld>
            <a:endParaRPr lang="fa-IR"/>
          </a:p>
        </p:txBody>
      </p:sp>
      <p:sp>
        <p:nvSpPr>
          <p:cNvPr id="8" name="Footer Placeholder 7"/>
          <p:cNvSpPr>
            <a:spLocks noGrp="1"/>
          </p:cNvSpPr>
          <p:nvPr>
            <p:ph type="ftr" sz="quarter" idx="11"/>
          </p:nvPr>
        </p:nvSpPr>
        <p:spPr/>
        <p:txBody>
          <a:bodyPr/>
          <a:lstStyle/>
          <a:p>
            <a:endParaRPr lang="fa-IR"/>
          </a:p>
        </p:txBody>
      </p:sp>
      <p:sp>
        <p:nvSpPr>
          <p:cNvPr id="9" name="Slide Number Placeholder 8"/>
          <p:cNvSpPr>
            <a:spLocks noGrp="1"/>
          </p:cNvSpPr>
          <p:nvPr>
            <p:ph type="sldNum" sz="quarter" idx="12"/>
          </p:nvPr>
        </p:nvSpPr>
        <p:spPr/>
        <p:txBody>
          <a:bodyPr/>
          <a:lstStyle/>
          <a:p>
            <a:fld id="{BD71DBD6-6938-4D68-8CB7-BAB5B515EC59}" type="slidenum">
              <a:rPr lang="fa-IR" smtClean="0"/>
              <a:t>‹#›</a:t>
            </a:fld>
            <a:endParaRPr lang="fa-IR"/>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0804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5B79F46-1B02-4B95-AEEE-C34AD854445D}" type="datetimeFigureOut">
              <a:rPr lang="fa-IR" smtClean="0"/>
              <a:t>1448/03/30</a:t>
            </a:fld>
            <a:endParaRPr lang="fa-IR"/>
          </a:p>
        </p:txBody>
      </p:sp>
      <p:sp>
        <p:nvSpPr>
          <p:cNvPr id="4" name="Footer Placeholder 3"/>
          <p:cNvSpPr>
            <a:spLocks noGrp="1"/>
          </p:cNvSpPr>
          <p:nvPr>
            <p:ph type="ftr" sz="quarter" idx="11"/>
          </p:nvPr>
        </p:nvSpPr>
        <p:spPr/>
        <p:txBody>
          <a:bodyPr/>
          <a:lstStyle/>
          <a:p>
            <a:endParaRPr lang="fa-IR"/>
          </a:p>
        </p:txBody>
      </p:sp>
      <p:sp>
        <p:nvSpPr>
          <p:cNvPr id="5" name="Slide Number Placeholder 4"/>
          <p:cNvSpPr>
            <a:spLocks noGrp="1"/>
          </p:cNvSpPr>
          <p:nvPr>
            <p:ph type="sldNum" sz="quarter" idx="12"/>
          </p:nvPr>
        </p:nvSpPr>
        <p:spPr/>
        <p:txBody>
          <a:bodyPr/>
          <a:lstStyle/>
          <a:p>
            <a:fld id="{BD71DBD6-6938-4D68-8CB7-BAB5B515EC59}" type="slidenum">
              <a:rPr lang="fa-IR" smtClean="0"/>
              <a:t>‹#›</a:t>
            </a:fld>
            <a:endParaRPr lang="fa-IR"/>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62067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5B79F46-1B02-4B95-AEEE-C34AD854445D}" type="datetimeFigureOut">
              <a:rPr lang="fa-IR" smtClean="0"/>
              <a:t>1448/03/30</a:t>
            </a:fld>
            <a:endParaRPr lang="fa-IR"/>
          </a:p>
        </p:txBody>
      </p:sp>
      <p:sp>
        <p:nvSpPr>
          <p:cNvPr id="3" name="Footer Placeholder 2"/>
          <p:cNvSpPr>
            <a:spLocks noGrp="1"/>
          </p:cNvSpPr>
          <p:nvPr>
            <p:ph type="ftr" sz="quarter" idx="11"/>
          </p:nvPr>
        </p:nvSpPr>
        <p:spPr/>
        <p:txBody>
          <a:bodyPr/>
          <a:lstStyle/>
          <a:p>
            <a:endParaRPr lang="fa-IR"/>
          </a:p>
        </p:txBody>
      </p:sp>
      <p:sp>
        <p:nvSpPr>
          <p:cNvPr id="4" name="Slide Number Placeholder 3"/>
          <p:cNvSpPr>
            <a:spLocks noGrp="1"/>
          </p:cNvSpPr>
          <p:nvPr>
            <p:ph type="sldNum" sz="quarter" idx="12"/>
          </p:nvPr>
        </p:nvSpPr>
        <p:spPr/>
        <p:txBody>
          <a:bodyPr/>
          <a:lstStyle/>
          <a:p>
            <a:fld id="{BD71DBD6-6938-4D68-8CB7-BAB5B515EC59}" type="slidenum">
              <a:rPr lang="fa-IR" smtClean="0"/>
              <a:t>‹#›</a:t>
            </a:fld>
            <a:endParaRPr lang="fa-IR"/>
          </a:p>
        </p:txBody>
      </p:sp>
    </p:spTree>
    <p:extLst>
      <p:ext uri="{BB962C8B-B14F-4D97-AF65-F5344CB8AC3E}">
        <p14:creationId xmlns:p14="http://schemas.microsoft.com/office/powerpoint/2010/main" val="34131369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5B79F46-1B02-4B95-AEEE-C34AD854445D}" type="datetimeFigureOut">
              <a:rPr lang="fa-IR" smtClean="0"/>
              <a:t>1448/03/30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D71DBD6-6938-4D68-8CB7-BAB5B515EC59}" type="slidenum">
              <a:rPr lang="fa-IR" smtClean="0"/>
              <a:t>‹#›</a:t>
            </a:fld>
            <a:endParaRPr lang="fa-IR"/>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322897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70"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25B79F46-1B02-4B95-AEEE-C34AD854445D}" type="datetimeFigureOut">
              <a:rPr lang="fa-IR" smtClean="0"/>
              <a:t>1448/03/30</a:t>
            </a:fld>
            <a:endParaRPr lang="fa-IR"/>
          </a:p>
        </p:txBody>
      </p:sp>
      <p:sp>
        <p:nvSpPr>
          <p:cNvPr id="6" name="Footer Placeholder 5"/>
          <p:cNvSpPr>
            <a:spLocks noGrp="1"/>
          </p:cNvSpPr>
          <p:nvPr>
            <p:ph type="ftr" sz="quarter" idx="11"/>
          </p:nvPr>
        </p:nvSpPr>
        <p:spPr/>
        <p:txBody>
          <a:bodyPr/>
          <a:lstStyle/>
          <a:p>
            <a:endParaRPr lang="fa-IR"/>
          </a:p>
        </p:txBody>
      </p:sp>
      <p:sp>
        <p:nvSpPr>
          <p:cNvPr id="7" name="Slide Number Placeholder 6"/>
          <p:cNvSpPr>
            <a:spLocks noGrp="1"/>
          </p:cNvSpPr>
          <p:nvPr>
            <p:ph type="sldNum" sz="quarter" idx="12"/>
          </p:nvPr>
        </p:nvSpPr>
        <p:spPr/>
        <p:txBody>
          <a:bodyPr/>
          <a:lstStyle/>
          <a:p>
            <a:fld id="{BD71DBD6-6938-4D68-8CB7-BAB5B515EC59}" type="slidenum">
              <a:rPr lang="fa-IR" smtClean="0"/>
              <a:t>‹#›</a:t>
            </a:fld>
            <a:endParaRPr lang="fa-IR"/>
          </a:p>
        </p:txBody>
      </p:sp>
    </p:spTree>
    <p:extLst>
      <p:ext uri="{BB962C8B-B14F-4D97-AF65-F5344CB8AC3E}">
        <p14:creationId xmlns:p14="http://schemas.microsoft.com/office/powerpoint/2010/main" val="40836917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44000" cy="6858001"/>
            <a:chOff x="0" y="0"/>
            <a:chExt cx="9144000" cy="6858001"/>
          </a:xfrm>
        </p:grpSpPr>
        <p:pic>
          <p:nvPicPr>
            <p:cNvPr id="8" name="Picture 7" descr="SD-PanelContent-V.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rot="5400000">
              <a:off x="4221675" y="39689"/>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rot="5400000">
              <a:off x="4221675" y="6211888"/>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5B79F46-1B02-4B95-AEEE-C34AD854445D}" type="datetimeFigureOut">
              <a:rPr lang="fa-IR" smtClean="0"/>
              <a:t>1448/03/30</a:t>
            </a:fld>
            <a:endParaRPr lang="fa-IR"/>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fa-IR"/>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D71DBD6-6938-4D68-8CB7-BAB5B515EC59}" type="slidenum">
              <a:rPr lang="fa-IR" smtClean="0"/>
              <a:t>‹#›</a:t>
            </a:fld>
            <a:endParaRPr lang="fa-IR"/>
          </a:p>
        </p:txBody>
      </p:sp>
    </p:spTree>
    <p:extLst>
      <p:ext uri="{BB962C8B-B14F-4D97-AF65-F5344CB8AC3E}">
        <p14:creationId xmlns:p14="http://schemas.microsoft.com/office/powerpoint/2010/main" val="2324080827"/>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79712" y="4581128"/>
            <a:ext cx="5308866" cy="576064"/>
          </a:xfrm>
        </p:spPr>
        <p:txBody>
          <a:bodyPr/>
          <a:lstStyle/>
          <a:p>
            <a:pPr algn="ctr"/>
            <a:r>
              <a:rPr lang="fa-IR" sz="3200" dirty="0">
                <a:solidFill>
                  <a:schemeClr val="bg2">
                    <a:lumMod val="50000"/>
                  </a:schemeClr>
                </a:solidFill>
                <a:latin typeface="AP Yekan black" panose="02000503030000020004" pitchFamily="2" charset="-78"/>
                <a:cs typeface="AP Yekan black" panose="02000503030000020004" pitchFamily="2" charset="-78"/>
              </a:rPr>
              <a:t>مدرس:</a:t>
            </a:r>
            <a:br>
              <a:rPr lang="fa-IR" sz="3200" dirty="0">
                <a:solidFill>
                  <a:schemeClr val="bg2">
                    <a:lumMod val="50000"/>
                  </a:schemeClr>
                </a:solidFill>
                <a:latin typeface="AP Yekan black" panose="02000503030000020004" pitchFamily="2" charset="-78"/>
                <a:cs typeface="AP Yekan black" panose="02000503030000020004" pitchFamily="2" charset="-78"/>
              </a:rPr>
            </a:br>
            <a:r>
              <a:rPr lang="fa-IR" sz="3200" dirty="0">
                <a:solidFill>
                  <a:schemeClr val="bg2">
                    <a:lumMod val="50000"/>
                  </a:schemeClr>
                </a:solidFill>
                <a:latin typeface="AP Yekan black" panose="02000503030000020004" pitchFamily="2" charset="-78"/>
                <a:cs typeface="AP Yekan black" panose="02000503030000020004" pitchFamily="2" charset="-78"/>
              </a:rPr>
              <a:t>زینب ظفریان</a:t>
            </a:r>
            <a:br>
              <a:rPr lang="fa-IR" sz="3200" dirty="0">
                <a:solidFill>
                  <a:schemeClr val="bg2">
                    <a:lumMod val="50000"/>
                  </a:schemeClr>
                </a:solidFill>
                <a:latin typeface="AP Yekan black" panose="02000503030000020004" pitchFamily="2" charset="-78"/>
                <a:cs typeface="AP Yekan black" panose="02000503030000020004" pitchFamily="2" charset="-78"/>
              </a:rPr>
            </a:br>
            <a:r>
              <a:rPr lang="fa-IR" sz="3200" dirty="0">
                <a:solidFill>
                  <a:schemeClr val="bg2">
                    <a:lumMod val="50000"/>
                  </a:schemeClr>
                </a:solidFill>
                <a:latin typeface="AP Yekan black" panose="02000503030000020004" pitchFamily="2" charset="-78"/>
                <a:cs typeface="AP Yekan black" panose="02000503030000020004" pitchFamily="2" charset="-78"/>
              </a:rPr>
              <a:t>کارشناس ارشد مدیریت اطلاعات </a:t>
            </a:r>
          </a:p>
        </p:txBody>
      </p:sp>
      <p:sp>
        <p:nvSpPr>
          <p:cNvPr id="3" name="Subtitle 2"/>
          <p:cNvSpPr>
            <a:spLocks noGrp="1"/>
          </p:cNvSpPr>
          <p:nvPr>
            <p:ph type="subTitle" idx="1"/>
          </p:nvPr>
        </p:nvSpPr>
        <p:spPr>
          <a:xfrm>
            <a:off x="1727684" y="1988840"/>
            <a:ext cx="5812922" cy="1377651"/>
          </a:xfrm>
        </p:spPr>
        <p:txBody>
          <a:bodyPr>
            <a:normAutofit/>
          </a:bodyPr>
          <a:lstStyle/>
          <a:p>
            <a:r>
              <a:rPr lang="fa-IR" sz="3200" dirty="0">
                <a:ln w="3175" cmpd="sng">
                  <a:noFill/>
                </a:ln>
                <a:solidFill>
                  <a:schemeClr val="bg2">
                    <a:lumMod val="50000"/>
                  </a:schemeClr>
                </a:solidFill>
                <a:latin typeface="AP Yekan black" panose="02000503030000020004" pitchFamily="2" charset="-78"/>
                <a:ea typeface="+mj-ea"/>
                <a:cs typeface="AP Yekan black" panose="02000503030000020004" pitchFamily="2" charset="-78"/>
              </a:rPr>
              <a:t>آشنایی با پایگاه اطلاعاتی </a:t>
            </a:r>
          </a:p>
          <a:p>
            <a:r>
              <a:rPr lang="en-US" sz="3200" dirty="0">
                <a:ln w="3175" cmpd="sng">
                  <a:noFill/>
                </a:ln>
                <a:solidFill>
                  <a:schemeClr val="bg2">
                    <a:lumMod val="50000"/>
                  </a:schemeClr>
                </a:solidFill>
                <a:latin typeface="AP Yekan black" panose="02000503030000020004" pitchFamily="2" charset="-78"/>
                <a:ea typeface="+mj-ea"/>
                <a:cs typeface="AP Yekan black" panose="02000503030000020004" pitchFamily="2" charset="-78"/>
              </a:rPr>
              <a:t>update</a:t>
            </a:r>
            <a:endParaRPr lang="fa-IR" sz="3200" dirty="0">
              <a:ln w="3175" cmpd="sng">
                <a:noFill/>
              </a:ln>
              <a:solidFill>
                <a:schemeClr val="bg2">
                  <a:lumMod val="50000"/>
                </a:schemeClr>
              </a:solidFill>
              <a:latin typeface="AP Yekan black" panose="02000503030000020004" pitchFamily="2" charset="-78"/>
              <a:ea typeface="+mj-ea"/>
              <a:cs typeface="AP Yekan black" panose="02000503030000020004" pitchFamily="2" charset="-78"/>
            </a:endParaRPr>
          </a:p>
        </p:txBody>
      </p:sp>
    </p:spTree>
    <p:extLst>
      <p:ext uri="{BB962C8B-B14F-4D97-AF65-F5344CB8AC3E}">
        <p14:creationId xmlns:p14="http://schemas.microsoft.com/office/powerpoint/2010/main" val="37031819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t>محدود کردن نتایج جستجو براساس بیمار،کودک ، بزرگسالان، گرافیک</a:t>
            </a:r>
            <a:endParaRPr lang="en-US" dirty="0"/>
          </a:p>
        </p:txBody>
      </p:sp>
      <p:pic>
        <p:nvPicPr>
          <p:cNvPr id="4" name="Content Placeholder 3"/>
          <p:cNvPicPr>
            <a:picLocks noGrp="1" noChangeAspect="1"/>
          </p:cNvPicPr>
          <p:nvPr>
            <p:ph idx="1"/>
          </p:nvPr>
        </p:nvPicPr>
        <p:blipFill>
          <a:blip r:embed="rId2"/>
          <a:stretch>
            <a:fillRect/>
          </a:stretch>
        </p:blipFill>
        <p:spPr>
          <a:xfrm>
            <a:off x="1115616" y="2490788"/>
            <a:ext cx="6768752" cy="3444875"/>
          </a:xfrm>
          <a:prstGeom prst="rect">
            <a:avLst/>
          </a:prstGeom>
        </p:spPr>
      </p:pic>
      <p:sp>
        <p:nvSpPr>
          <p:cNvPr id="5" name="Rectangle 4"/>
          <p:cNvSpPr/>
          <p:nvPr/>
        </p:nvSpPr>
        <p:spPr>
          <a:xfrm>
            <a:off x="971600" y="2852936"/>
            <a:ext cx="3672408" cy="29851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1197987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solidFill>
                  <a:schemeClr val="accent3"/>
                </a:solidFill>
              </a:rPr>
              <a:t>استفاده از پیشنهادات جستجو توسط پایگاه </a:t>
            </a:r>
            <a:endParaRPr lang="en-US" dirty="0">
              <a:solidFill>
                <a:schemeClr val="accent3"/>
              </a:solidFill>
            </a:endParaRPr>
          </a:p>
        </p:txBody>
      </p:sp>
      <p:pic>
        <p:nvPicPr>
          <p:cNvPr id="4" name="Content Placeholder 3"/>
          <p:cNvPicPr>
            <a:picLocks noGrp="1" noChangeAspect="1"/>
          </p:cNvPicPr>
          <p:nvPr>
            <p:ph idx="1"/>
          </p:nvPr>
        </p:nvPicPr>
        <p:blipFill>
          <a:blip r:embed="rId2"/>
          <a:stretch>
            <a:fillRect/>
          </a:stretch>
        </p:blipFill>
        <p:spPr>
          <a:xfrm>
            <a:off x="971600" y="2490788"/>
            <a:ext cx="7488832" cy="3444875"/>
          </a:xfrm>
          <a:prstGeom prst="rect">
            <a:avLst/>
          </a:prstGeom>
        </p:spPr>
      </p:pic>
      <p:sp>
        <p:nvSpPr>
          <p:cNvPr id="5" name="Rectangle 4"/>
          <p:cNvSpPr/>
          <p:nvPr/>
        </p:nvSpPr>
        <p:spPr>
          <a:xfrm>
            <a:off x="2843808" y="2490788"/>
            <a:ext cx="2232248" cy="20903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5174099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نتایج مربوط به کبد چرب نمایش داده شد</a:t>
            </a:r>
            <a:endParaRPr lang="en-US" dirty="0"/>
          </a:p>
        </p:txBody>
      </p:sp>
      <p:pic>
        <p:nvPicPr>
          <p:cNvPr id="4" name="Content Placeholder 3"/>
          <p:cNvPicPr>
            <a:picLocks noGrp="1" noChangeAspect="1"/>
          </p:cNvPicPr>
          <p:nvPr>
            <p:ph idx="1"/>
          </p:nvPr>
        </p:nvPicPr>
        <p:blipFill>
          <a:blip r:embed="rId2"/>
          <a:stretch>
            <a:fillRect/>
          </a:stretch>
        </p:blipFill>
        <p:spPr>
          <a:xfrm>
            <a:off x="971600" y="2490788"/>
            <a:ext cx="7488832" cy="3444875"/>
          </a:xfrm>
          <a:prstGeom prst="rect">
            <a:avLst/>
          </a:prstGeom>
        </p:spPr>
      </p:pic>
      <p:cxnSp>
        <p:nvCxnSpPr>
          <p:cNvPr id="6" name="Straight Connector 5"/>
          <p:cNvCxnSpPr/>
          <p:nvPr/>
        </p:nvCxnSpPr>
        <p:spPr>
          <a:xfrm>
            <a:off x="1187624" y="3573016"/>
            <a:ext cx="511256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971600" y="4941168"/>
            <a:ext cx="5112568"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65189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dirty="0">
                <a:solidFill>
                  <a:schemeClr val="accent3"/>
                </a:solidFill>
              </a:rPr>
              <a:t>خلاصه ی بخش های مربوط به این موضوع که راهی سرریع برای رسیدن به آن بخش است</a:t>
            </a:r>
            <a:endParaRPr lang="en-US" sz="3200" dirty="0">
              <a:solidFill>
                <a:schemeClr val="accent3"/>
              </a:solidFill>
            </a:endParaRPr>
          </a:p>
        </p:txBody>
      </p:sp>
      <p:sp>
        <p:nvSpPr>
          <p:cNvPr id="3" name="Content Placeholder 2"/>
          <p:cNvSpPr>
            <a:spLocks noGrp="1"/>
          </p:cNvSpPr>
          <p:nvPr>
            <p:ph idx="1"/>
          </p:nvPr>
        </p:nvSpPr>
        <p:spPr/>
        <p:txBody>
          <a:bodyPr>
            <a:normAutofit fontScale="47500" lnSpcReduction="20000"/>
          </a:bodyPr>
          <a:lstStyle/>
          <a:p>
            <a:pPr algn="r" rtl="1"/>
            <a:r>
              <a:rPr lang="fa-IR" dirty="0"/>
              <a:t>خلاصه و توصیه‌ها</a:t>
            </a:r>
          </a:p>
          <a:p>
            <a:pPr algn="r" rtl="1"/>
            <a:r>
              <a:rPr lang="fa-IR" dirty="0"/>
              <a:t>مقدمه</a:t>
            </a:r>
          </a:p>
          <a:p>
            <a:pPr algn="r" rtl="1"/>
            <a:r>
              <a:rPr lang="fa-IR" dirty="0"/>
              <a:t>اصطلاحات</a:t>
            </a:r>
          </a:p>
          <a:p>
            <a:pPr algn="r" rtl="1"/>
            <a:r>
              <a:rPr lang="fa-IR" dirty="0"/>
              <a:t>اپیدمیولوژی</a:t>
            </a:r>
          </a:p>
          <a:p>
            <a:pPr algn="r" rtl="1"/>
            <a:r>
              <a:rPr lang="fa-IR" dirty="0"/>
              <a:t>شیوع و روند زمانی</a:t>
            </a:r>
          </a:p>
          <a:p>
            <a:pPr algn="r" rtl="1"/>
            <a:r>
              <a:rPr lang="fa-IR" dirty="0"/>
              <a:t>عوامل خطر و شرایط مرتبط</a:t>
            </a:r>
          </a:p>
          <a:p>
            <a:pPr algn="r" rtl="1"/>
            <a:r>
              <a:rPr lang="fa-IR" dirty="0"/>
              <a:t>پاتوژنز</a:t>
            </a:r>
          </a:p>
          <a:p>
            <a:pPr algn="r" rtl="1"/>
            <a:r>
              <a:rPr lang="fa-IR" dirty="0"/>
              <a:t>ویژگی‌های بالینی</a:t>
            </a:r>
          </a:p>
          <a:p>
            <a:pPr algn="r" rtl="1"/>
            <a:r>
              <a:rPr lang="fa-IR" dirty="0"/>
              <a:t>مشخصات بیمار</a:t>
            </a:r>
          </a:p>
          <a:p>
            <a:pPr algn="r" rtl="1"/>
            <a:r>
              <a:rPr lang="fa-IR" dirty="0"/>
              <a:t>یافته‌های آزمایشگاهی</a:t>
            </a:r>
          </a:p>
          <a:p>
            <a:pPr algn="r" rtl="1"/>
            <a:r>
              <a:rPr lang="fa-IR" dirty="0"/>
              <a:t>ارزیابی تشخیصی</a:t>
            </a:r>
          </a:p>
          <a:p>
            <a:pPr algn="r" rtl="1"/>
            <a:r>
              <a:rPr lang="fa-IR" dirty="0"/>
              <a:t>چه زمانی باید به </a:t>
            </a:r>
            <a:r>
              <a:rPr lang="en-US" dirty="0"/>
              <a:t>MASLD </a:t>
            </a:r>
            <a:r>
              <a:rPr lang="fa-IR" dirty="0"/>
              <a:t>مشکوک شد</a:t>
            </a:r>
          </a:p>
          <a:p>
            <a:pPr algn="r" rtl="1"/>
            <a:r>
              <a:rPr lang="fa-IR" dirty="0"/>
              <a:t>ارزیابی اولیه</a:t>
            </a:r>
            <a:endParaRPr lang="en-US" dirty="0"/>
          </a:p>
        </p:txBody>
      </p:sp>
      <p:pic>
        <p:nvPicPr>
          <p:cNvPr id="5" name="Picture 4"/>
          <p:cNvPicPr>
            <a:picLocks noChangeAspect="1"/>
          </p:cNvPicPr>
          <p:nvPr/>
        </p:nvPicPr>
        <p:blipFill>
          <a:blip r:embed="rId2"/>
          <a:stretch>
            <a:fillRect/>
          </a:stretch>
        </p:blipFill>
        <p:spPr>
          <a:xfrm>
            <a:off x="609047" y="2490135"/>
            <a:ext cx="4899057" cy="3675169"/>
          </a:xfrm>
          <a:prstGeom prst="rect">
            <a:avLst/>
          </a:prstGeom>
        </p:spPr>
      </p:pic>
      <p:sp>
        <p:nvSpPr>
          <p:cNvPr id="6" name="Rectangle 5"/>
          <p:cNvSpPr/>
          <p:nvPr/>
        </p:nvSpPr>
        <p:spPr>
          <a:xfrm>
            <a:off x="609046" y="2490788"/>
            <a:ext cx="1730705" cy="367451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3751334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dirty="0">
                <a:solidFill>
                  <a:schemeClr val="accent3"/>
                </a:solidFill>
              </a:rPr>
              <a:t>ارجاع به سایر موضوعاتی که در آپ تو دیت وجود دارد</a:t>
            </a:r>
            <a:endParaRPr lang="en-US" sz="3200" dirty="0">
              <a:solidFill>
                <a:schemeClr val="accent3"/>
              </a:solidFill>
            </a:endParaRPr>
          </a:p>
        </p:txBody>
      </p:sp>
      <p:pic>
        <p:nvPicPr>
          <p:cNvPr id="4" name="Content Placeholder 3"/>
          <p:cNvPicPr>
            <a:picLocks noGrp="1" noChangeAspect="1"/>
          </p:cNvPicPr>
          <p:nvPr>
            <p:ph idx="1"/>
          </p:nvPr>
        </p:nvPicPr>
        <p:blipFill>
          <a:blip r:embed="rId2"/>
          <a:stretch>
            <a:fillRect/>
          </a:stretch>
        </p:blipFill>
        <p:spPr>
          <a:xfrm>
            <a:off x="1176338" y="2660509"/>
            <a:ext cx="6799262" cy="3105432"/>
          </a:xfrm>
          <a:prstGeom prst="rect">
            <a:avLst/>
          </a:prstGeom>
        </p:spPr>
      </p:pic>
      <p:pic>
        <p:nvPicPr>
          <p:cNvPr id="5" name="Picture 4"/>
          <p:cNvPicPr>
            <a:picLocks noChangeAspect="1"/>
          </p:cNvPicPr>
          <p:nvPr/>
        </p:nvPicPr>
        <p:blipFill>
          <a:blip r:embed="rId3"/>
          <a:stretch>
            <a:fillRect/>
          </a:stretch>
        </p:blipFill>
        <p:spPr>
          <a:xfrm>
            <a:off x="3635896" y="4365104"/>
            <a:ext cx="3744416" cy="481683"/>
          </a:xfrm>
          <a:prstGeom prst="rect">
            <a:avLst/>
          </a:prstGeom>
        </p:spPr>
      </p:pic>
    </p:spTree>
    <p:extLst>
      <p:ext uri="{BB962C8B-B14F-4D97-AF65-F5344CB8AC3E}">
        <p14:creationId xmlns:p14="http://schemas.microsoft.com/office/powerpoint/2010/main" val="35028353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pic>
        <p:nvPicPr>
          <p:cNvPr id="4" name="Content Placeholder 3"/>
          <p:cNvPicPr>
            <a:picLocks noGrp="1" noChangeAspect="1"/>
          </p:cNvPicPr>
          <p:nvPr>
            <p:ph idx="1"/>
          </p:nvPr>
        </p:nvPicPr>
        <p:blipFill>
          <a:blip r:embed="rId2"/>
          <a:stretch>
            <a:fillRect/>
          </a:stretch>
        </p:blipFill>
        <p:spPr>
          <a:xfrm>
            <a:off x="1176338" y="2726409"/>
            <a:ext cx="6799262" cy="2973633"/>
          </a:xfrm>
          <a:prstGeom prst="rect">
            <a:avLst/>
          </a:prstGeom>
        </p:spPr>
      </p:pic>
    </p:spTree>
    <p:extLst>
      <p:ext uri="{BB962C8B-B14F-4D97-AF65-F5344CB8AC3E}">
        <p14:creationId xmlns:p14="http://schemas.microsoft.com/office/powerpoint/2010/main" val="7195529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موضوع های مرتبط</a:t>
            </a:r>
            <a:endParaRPr lang="en-US" dirty="0"/>
          </a:p>
        </p:txBody>
      </p:sp>
      <p:pic>
        <p:nvPicPr>
          <p:cNvPr id="4" name="Content Placeholder 3"/>
          <p:cNvPicPr>
            <a:picLocks noGrp="1" noChangeAspect="1"/>
          </p:cNvPicPr>
          <p:nvPr>
            <p:ph idx="1"/>
          </p:nvPr>
        </p:nvPicPr>
        <p:blipFill>
          <a:blip r:embed="rId2"/>
          <a:stretch>
            <a:fillRect/>
          </a:stretch>
        </p:blipFill>
        <p:spPr>
          <a:xfrm>
            <a:off x="1176338" y="2887538"/>
            <a:ext cx="6799262" cy="2651375"/>
          </a:xfrm>
          <a:prstGeom prst="rect">
            <a:avLst/>
          </a:prstGeom>
        </p:spPr>
      </p:pic>
      <p:sp>
        <p:nvSpPr>
          <p:cNvPr id="5" name="Rectangle 4"/>
          <p:cNvSpPr/>
          <p:nvPr/>
        </p:nvSpPr>
        <p:spPr>
          <a:xfrm>
            <a:off x="683568" y="3140968"/>
            <a:ext cx="2664296" cy="360040"/>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6" name="Rectangle 5"/>
          <p:cNvSpPr/>
          <p:nvPr/>
        </p:nvSpPr>
        <p:spPr>
          <a:xfrm>
            <a:off x="899592" y="3573015"/>
            <a:ext cx="1872208" cy="2038961"/>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163460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الگوریتم ها</a:t>
            </a:r>
            <a:endParaRPr lang="en-US" dirty="0"/>
          </a:p>
        </p:txBody>
      </p:sp>
      <p:pic>
        <p:nvPicPr>
          <p:cNvPr id="4" name="Content Placeholder 3"/>
          <p:cNvPicPr>
            <a:picLocks noGrp="1" noChangeAspect="1"/>
          </p:cNvPicPr>
          <p:nvPr>
            <p:ph idx="1"/>
          </p:nvPr>
        </p:nvPicPr>
        <p:blipFill>
          <a:blip r:embed="rId2"/>
          <a:stretch>
            <a:fillRect/>
          </a:stretch>
        </p:blipFill>
        <p:spPr>
          <a:xfrm>
            <a:off x="2051720" y="2490788"/>
            <a:ext cx="4896543" cy="3444875"/>
          </a:xfrm>
          <a:prstGeom prst="rect">
            <a:avLst/>
          </a:prstGeom>
        </p:spPr>
      </p:pic>
      <p:sp>
        <p:nvSpPr>
          <p:cNvPr id="5" name="Rectangle 4"/>
          <p:cNvSpPr/>
          <p:nvPr/>
        </p:nvSpPr>
        <p:spPr>
          <a:xfrm>
            <a:off x="1158775" y="4365104"/>
            <a:ext cx="2664296"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106339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الگوریتم ها</a:t>
            </a:r>
            <a:endParaRPr lang="en-US" dirty="0"/>
          </a:p>
        </p:txBody>
      </p:sp>
      <p:pic>
        <p:nvPicPr>
          <p:cNvPr id="4" name="Content Placeholder 3"/>
          <p:cNvPicPr>
            <a:picLocks noGrp="1" noChangeAspect="1"/>
          </p:cNvPicPr>
          <p:nvPr>
            <p:ph idx="1"/>
          </p:nvPr>
        </p:nvPicPr>
        <p:blipFill>
          <a:blip r:embed="rId2"/>
          <a:stretch>
            <a:fillRect/>
          </a:stretch>
        </p:blipFill>
        <p:spPr>
          <a:xfrm>
            <a:off x="1176338" y="2505998"/>
            <a:ext cx="6799262" cy="3414455"/>
          </a:xfrm>
          <a:prstGeom prst="rect">
            <a:avLst/>
          </a:prstGeom>
        </p:spPr>
      </p:pic>
    </p:spTree>
    <p:extLst>
      <p:ext uri="{BB962C8B-B14F-4D97-AF65-F5344CB8AC3E}">
        <p14:creationId xmlns:p14="http://schemas.microsoft.com/office/powerpoint/2010/main" val="10069947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جستجوی دارو</a:t>
            </a:r>
            <a:endParaRPr lang="en-US" dirty="0"/>
          </a:p>
        </p:txBody>
      </p:sp>
      <p:sp>
        <p:nvSpPr>
          <p:cNvPr id="3" name="Content Placeholder 2"/>
          <p:cNvSpPr>
            <a:spLocks noGrp="1"/>
          </p:cNvSpPr>
          <p:nvPr>
            <p:ph idx="1"/>
          </p:nvPr>
        </p:nvSpPr>
        <p:spPr/>
        <p:txBody>
          <a:bodyPr>
            <a:normAutofit/>
          </a:bodyPr>
          <a:lstStyle/>
          <a:p>
            <a:pPr algn="r" rtl="1"/>
            <a:r>
              <a:rPr lang="fa-IR" dirty="0"/>
              <a:t>یکی از قابلیت های کلیدی </a:t>
            </a:r>
            <a:r>
              <a:rPr lang="en-US" dirty="0" err="1"/>
              <a:t>UpToDate</a:t>
            </a:r>
            <a:r>
              <a:rPr lang="en-US" dirty="0"/>
              <a:t> </a:t>
            </a:r>
            <a:r>
              <a:rPr lang="fa-IR" dirty="0"/>
              <a:t>بخش تداخلات دارو</a:t>
            </a:r>
          </a:p>
          <a:p>
            <a:pPr algn="r" rtl="1"/>
            <a:r>
              <a:rPr lang="en-US" dirty="0" err="1"/>
              <a:t>UpToDate</a:t>
            </a:r>
            <a:r>
              <a:rPr lang="en-US" dirty="0"/>
              <a:t> </a:t>
            </a:r>
            <a:r>
              <a:rPr lang="fa-IR" dirty="0"/>
              <a:t>با همکاری </a:t>
            </a:r>
            <a:r>
              <a:rPr lang="en-US" dirty="0"/>
              <a:t>Lexicomp </a:t>
            </a:r>
            <a:r>
              <a:rPr lang="fa-IR" dirty="0"/>
              <a:t>بانک اطلاعاتی دارویی وسیعی را فراهم آورده که به کاهش خطرات و افزایش ایمنی  بیمار کمک می کند.</a:t>
            </a:r>
          </a:p>
          <a:p>
            <a:pPr algn="r" rtl="1"/>
            <a:r>
              <a:rPr lang="fa-IR" dirty="0"/>
              <a:t>این بانک قابلیت تحلیل تداخل بین دارو با دارو،دارو با دارو گیاهیو گیاه دارویی با گیاه دارویی رادارد</a:t>
            </a:r>
          </a:p>
          <a:p>
            <a:pPr algn="r" rtl="1"/>
            <a:endParaRPr lang="en-US" dirty="0"/>
          </a:p>
        </p:txBody>
      </p:sp>
    </p:spTree>
    <p:extLst>
      <p:ext uri="{BB962C8B-B14F-4D97-AF65-F5344CB8AC3E}">
        <p14:creationId xmlns:p14="http://schemas.microsoft.com/office/powerpoint/2010/main" val="4429476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r" rtl="1"/>
            <a:r>
              <a:rPr lang="fa-IR" b="1" dirty="0"/>
              <a:t>آپتودیت</a:t>
            </a:r>
            <a:r>
              <a:rPr lang="fa-IR" dirty="0"/>
              <a:t> </a:t>
            </a:r>
            <a:r>
              <a:rPr lang="fa-IR" b="1" dirty="0"/>
              <a:t>چیست؟</a:t>
            </a:r>
            <a:endParaRPr lang="fa-IR" dirty="0"/>
          </a:p>
          <a:p>
            <a:pPr algn="r" rtl="1"/>
            <a:r>
              <a:rPr lang="fa-IR" dirty="0"/>
              <a:t>آپتودیت یک پایگاه اطلاعاتی پزشکی است که به عنوان قابل اعتمادترین منبع پاسخ به سوالات پزشکی به شمار می آید. این پایگاه اطلاعاتی با استفاده از اطلاعات مبتنی بر شواهد به پزشکان در زمینه نحوه درمان بیماران و بهترین تصمیم گیری بالینی یاری می رساند.</a:t>
            </a:r>
          </a:p>
          <a:p>
            <a:pPr algn="r" rtl="1"/>
            <a:endParaRPr lang="en-US" dirty="0"/>
          </a:p>
        </p:txBody>
      </p:sp>
      <p:sp>
        <p:nvSpPr>
          <p:cNvPr id="4" name="Rectangle 3"/>
          <p:cNvSpPr/>
          <p:nvPr/>
        </p:nvSpPr>
        <p:spPr>
          <a:xfrm>
            <a:off x="3635896" y="1484784"/>
            <a:ext cx="1800200" cy="830997"/>
          </a:xfrm>
          <a:prstGeom prst="rect">
            <a:avLst/>
          </a:prstGeom>
        </p:spPr>
        <p:txBody>
          <a:bodyPr wrap="square">
            <a:spAutoFit/>
          </a:bodyPr>
          <a:lstStyle/>
          <a:p>
            <a:r>
              <a:rPr lang="en-US" sz="4800" dirty="0"/>
              <a:t>update</a:t>
            </a:r>
          </a:p>
        </p:txBody>
      </p:sp>
    </p:spTree>
    <p:extLst>
      <p:ext uri="{BB962C8B-B14F-4D97-AF65-F5344CB8AC3E}">
        <p14:creationId xmlns:p14="http://schemas.microsoft.com/office/powerpoint/2010/main" val="2497342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تداخل دارویی</a:t>
            </a:r>
            <a:endParaRPr lang="en-US" dirty="0"/>
          </a:p>
        </p:txBody>
      </p:sp>
      <p:sp>
        <p:nvSpPr>
          <p:cNvPr id="3" name="Content Placeholder 2"/>
          <p:cNvSpPr>
            <a:spLocks noGrp="1"/>
          </p:cNvSpPr>
          <p:nvPr>
            <p:ph idx="1"/>
          </p:nvPr>
        </p:nvSpPr>
        <p:spPr/>
        <p:txBody>
          <a:bodyPr>
            <a:normAutofit fontScale="70000" lnSpcReduction="20000"/>
          </a:bodyPr>
          <a:lstStyle/>
          <a:p>
            <a:pPr algn="r" rtl="1"/>
            <a:r>
              <a:rPr lang="fa-IR" dirty="0"/>
              <a:t>داروهای متداخل براساس میزان خطربه  </a:t>
            </a:r>
            <a:r>
              <a:rPr lang="en-US" dirty="0"/>
              <a:t>X,D,C,B,A </a:t>
            </a:r>
            <a:r>
              <a:rPr lang="fa-IR" dirty="0"/>
              <a:t>تقسیم می شوند:</a:t>
            </a:r>
          </a:p>
          <a:p>
            <a:pPr marL="0" indent="0" algn="r" rtl="1">
              <a:buNone/>
            </a:pPr>
            <a:r>
              <a:rPr lang="fa-IR" dirty="0"/>
              <a:t>کد :</a:t>
            </a:r>
            <a:r>
              <a:rPr lang="en-US" dirty="0"/>
              <a:t>A </a:t>
            </a:r>
            <a:r>
              <a:rPr lang="fa-IR" dirty="0"/>
              <a:t>نشان دهنده عدم تداخل بین دو دارو است.</a:t>
            </a:r>
          </a:p>
          <a:p>
            <a:pPr marL="0" indent="0" algn="r" rtl="1">
              <a:buNone/>
            </a:pPr>
            <a:r>
              <a:rPr lang="fa-IR" dirty="0"/>
              <a:t>کد </a:t>
            </a:r>
            <a:r>
              <a:rPr lang="en-US" dirty="0"/>
              <a:t>B: </a:t>
            </a:r>
            <a:r>
              <a:rPr lang="fa-IR" dirty="0"/>
              <a:t>نمایانگر امکان وجود واکنش بین دو دارو است اما نیازی به تغییر یکی از داروها برای بیمار وجود ندارد.</a:t>
            </a:r>
          </a:p>
          <a:p>
            <a:pPr marL="0" indent="0" algn="r" rtl="1">
              <a:buNone/>
            </a:pPr>
            <a:r>
              <a:rPr lang="fa-IR" dirty="0"/>
              <a:t>کد </a:t>
            </a:r>
            <a:r>
              <a:rPr lang="en-US" dirty="0"/>
              <a:t>C: </a:t>
            </a:r>
            <a:r>
              <a:rPr lang="fa-IR" dirty="0"/>
              <a:t>بیانگر نیاز به دخالت در دوز مصرفی بیمار به هنگام مصرف همزمان دو دارو است. با توجه به وضعیت بیمار و فواید مصرف همزمان دو دارو، در تعداد کمی از بیماران و برای کاهش میزان عوارض باید در دوز مصرفی یک یا هر دو دارو هماهنگی برقرار شود.</a:t>
            </a:r>
          </a:p>
          <a:p>
            <a:pPr marL="0" indent="0" algn="r" rtl="1">
              <a:buNone/>
            </a:pPr>
            <a:r>
              <a:rPr lang="fa-IR" dirty="0"/>
              <a:t>کد </a:t>
            </a:r>
            <a:r>
              <a:rPr lang="en-US" dirty="0"/>
              <a:t>D: </a:t>
            </a:r>
            <a:r>
              <a:rPr lang="fa-IR" dirty="0"/>
              <a:t>بیانگر تداخل دارویی بین دو دارو می باشد. به گونه ای که با توجه به وضعیت بیمار، میزان فواید مصرف همزمان دو دارو و خطرهای ناشی از آن مورد ارزیابی قرار می گیرد و نیاز به مشاهده ی دقیق وضعیت بیمار به هنگام مصرف، تغییر در دوز داروها با توجه به شرایط بالینی بیمار و جایگزینی داروهای معادل وجود دارد.</a:t>
            </a:r>
          </a:p>
          <a:p>
            <a:pPr marL="0" indent="0" algn="r" rtl="1">
              <a:buNone/>
            </a:pPr>
            <a:r>
              <a:rPr lang="fa-IR" dirty="0"/>
              <a:t>کد </a:t>
            </a:r>
            <a:r>
              <a:rPr lang="en-US" dirty="0"/>
              <a:t>X: </a:t>
            </a:r>
            <a:r>
              <a:rPr lang="fa-IR" dirty="0"/>
              <a:t>بیانگر تداخل دارویی بین دو دارو می باشد. در این شرایط میزان خطر ناشی از مصرف همزمان دو دارو بیش تر از فواید آن است و نباید دو دارو را با یکدیگر برای بیمار تجویز کرد.</a:t>
            </a:r>
            <a:endParaRPr lang="en-US" dirty="0"/>
          </a:p>
        </p:txBody>
      </p:sp>
    </p:spTree>
    <p:extLst>
      <p:ext uri="{BB962C8B-B14F-4D97-AF65-F5344CB8AC3E}">
        <p14:creationId xmlns:p14="http://schemas.microsoft.com/office/powerpoint/2010/main" val="119439127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تداخل دارویی</a:t>
            </a:r>
            <a:endParaRPr lang="en-US" dirty="0"/>
          </a:p>
        </p:txBody>
      </p:sp>
      <p:pic>
        <p:nvPicPr>
          <p:cNvPr id="4" name="Content Placeholder 3"/>
          <p:cNvPicPr>
            <a:picLocks noGrp="1" noChangeAspect="1"/>
          </p:cNvPicPr>
          <p:nvPr>
            <p:ph idx="1"/>
          </p:nvPr>
        </p:nvPicPr>
        <p:blipFill>
          <a:blip r:embed="rId2"/>
          <a:stretch>
            <a:fillRect/>
          </a:stretch>
        </p:blipFill>
        <p:spPr>
          <a:xfrm>
            <a:off x="971600" y="2780928"/>
            <a:ext cx="6799262" cy="2844589"/>
          </a:xfrm>
          <a:prstGeom prst="rect">
            <a:avLst/>
          </a:prstGeom>
        </p:spPr>
      </p:pic>
      <p:sp>
        <p:nvSpPr>
          <p:cNvPr id="5" name="Rectangle 4"/>
          <p:cNvSpPr/>
          <p:nvPr/>
        </p:nvSpPr>
        <p:spPr>
          <a:xfrm>
            <a:off x="6372200" y="3140968"/>
            <a:ext cx="1398662"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9112816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11560" y="836712"/>
            <a:ext cx="7675911" cy="5184576"/>
          </a:xfrm>
          <a:prstGeom prst="rect">
            <a:avLst/>
          </a:prstGeom>
        </p:spPr>
      </p:pic>
    </p:spTree>
    <p:extLst>
      <p:ext uri="{BB962C8B-B14F-4D97-AF65-F5344CB8AC3E}">
        <p14:creationId xmlns:p14="http://schemas.microsoft.com/office/powerpoint/2010/main" val="4031448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99592" y="692696"/>
            <a:ext cx="7848872" cy="5314975"/>
          </a:xfrm>
          <a:prstGeom prst="rect">
            <a:avLst/>
          </a:prstGeom>
        </p:spPr>
      </p:pic>
      <p:sp>
        <p:nvSpPr>
          <p:cNvPr id="5" name="Rectangle 4"/>
          <p:cNvSpPr/>
          <p:nvPr/>
        </p:nvSpPr>
        <p:spPr>
          <a:xfrm>
            <a:off x="6612458" y="2297829"/>
            <a:ext cx="1398662"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7000886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t>حسابگر </a:t>
            </a:r>
            <a:r>
              <a:rPr lang="en-US" dirty="0" err="1"/>
              <a:t>UpToDate</a:t>
            </a:r>
            <a:r>
              <a:rPr lang="en-US" dirty="0"/>
              <a:t> Calculators</a:t>
            </a:r>
            <a:br>
              <a:rPr lang="en-US" dirty="0"/>
            </a:br>
            <a:endParaRPr lang="en-US" dirty="0"/>
          </a:p>
        </p:txBody>
      </p:sp>
      <p:sp>
        <p:nvSpPr>
          <p:cNvPr id="3" name="Content Placeholder 2"/>
          <p:cNvSpPr>
            <a:spLocks noGrp="1"/>
          </p:cNvSpPr>
          <p:nvPr>
            <p:ph idx="1"/>
          </p:nvPr>
        </p:nvSpPr>
        <p:spPr/>
        <p:txBody>
          <a:bodyPr>
            <a:normAutofit fontScale="92500"/>
          </a:bodyPr>
          <a:lstStyle/>
          <a:p>
            <a:pPr algn="r" rtl="1"/>
            <a:r>
              <a:rPr lang="fa-IR" dirty="0"/>
              <a:t>آپتودیت حاوی حسابگرهایی است که به شما اجازه می دهد مقادیر مورد نظر را در فرمول های رایج هر مبحث جهت بدست آوردن داده های عددی وارد کنید (مانند محاسبه </a:t>
            </a:r>
            <a:r>
              <a:rPr lang="en-US" dirty="0"/>
              <a:t>BMI </a:t>
            </a:r>
            <a:r>
              <a:rPr lang="fa-IR" dirty="0"/>
              <a:t>در بزرگسالان) محاسبه گرهای دیگری نیز وجود دارند که این امکان را برای شما فراهم می کنند تا شدت یک بیماری مانند ذات الریه در یک بیمار بر اساس وجود و یا عدم وجود عوامل خطر در آن برآورد نمایید.</a:t>
            </a:r>
          </a:p>
          <a:p>
            <a:pPr algn="r" rtl="1"/>
            <a:r>
              <a:rPr lang="fa-IR" dirty="0"/>
              <a:t>دسترسی به این بخش از طریق منوی </a:t>
            </a:r>
            <a:r>
              <a:rPr lang="en-US" dirty="0"/>
              <a:t>Calculators </a:t>
            </a:r>
            <a:r>
              <a:rPr lang="fa-IR" dirty="0"/>
              <a:t>در بالای صفحه، فهرست مطالب، وارد کردن  </a:t>
            </a:r>
            <a:r>
              <a:rPr lang="en-US" dirty="0"/>
              <a:t>Calculators </a:t>
            </a:r>
            <a:r>
              <a:rPr lang="fa-IR" dirty="0"/>
              <a:t>در نوار جستجو یا جستجوی محاسبه گر مورد نظر در نوار جستجو امکان پذیر است.</a:t>
            </a:r>
            <a:endParaRPr lang="en-US" dirty="0"/>
          </a:p>
        </p:txBody>
      </p:sp>
    </p:spTree>
    <p:extLst>
      <p:ext uri="{BB962C8B-B14F-4D97-AF65-F5344CB8AC3E}">
        <p14:creationId xmlns:p14="http://schemas.microsoft.com/office/powerpoint/2010/main" val="23978385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83568" y="836712"/>
            <a:ext cx="7292032" cy="5328591"/>
          </a:xfrm>
          <a:prstGeom prst="rect">
            <a:avLst/>
          </a:prstGeom>
        </p:spPr>
      </p:pic>
    </p:spTree>
    <p:extLst>
      <p:ext uri="{BB962C8B-B14F-4D97-AF65-F5344CB8AC3E}">
        <p14:creationId xmlns:p14="http://schemas.microsoft.com/office/powerpoint/2010/main" val="1031700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a:solidFill>
                  <a:schemeClr val="accent1"/>
                </a:solidFill>
                <a:latin typeface="-apple-system"/>
              </a:rPr>
              <a:t>اطلاعات بیمار در سایت آپتودیت </a:t>
            </a:r>
            <a:br>
              <a:rPr lang="fa-IR" b="1" dirty="0">
                <a:solidFill>
                  <a:schemeClr val="accent1"/>
                </a:solidFill>
                <a:latin typeface="-apple-system"/>
              </a:rPr>
            </a:br>
            <a:r>
              <a:rPr lang="en-US" b="1" dirty="0">
                <a:solidFill>
                  <a:schemeClr val="accent1"/>
                </a:solidFill>
                <a:latin typeface="-apple-system"/>
              </a:rPr>
              <a:t>Patient Info</a:t>
            </a:r>
            <a:br>
              <a:rPr lang="en-US" b="1" dirty="0">
                <a:solidFill>
                  <a:schemeClr val="accent1"/>
                </a:solidFill>
                <a:latin typeface="-apple-system"/>
              </a:rPr>
            </a:br>
            <a:endParaRPr lang="en-US" dirty="0">
              <a:solidFill>
                <a:schemeClr val="accent1"/>
              </a:solidFill>
            </a:endParaRPr>
          </a:p>
        </p:txBody>
      </p:sp>
      <p:sp>
        <p:nvSpPr>
          <p:cNvPr id="3" name="Content Placeholder 2"/>
          <p:cNvSpPr>
            <a:spLocks noGrp="1"/>
          </p:cNvSpPr>
          <p:nvPr>
            <p:ph idx="1"/>
          </p:nvPr>
        </p:nvSpPr>
        <p:spPr/>
        <p:txBody>
          <a:bodyPr/>
          <a:lstStyle/>
          <a:p>
            <a:pPr algn="r" rtl="1"/>
            <a:r>
              <a:rPr lang="en-US" dirty="0" err="1"/>
              <a:t>UpToDate</a:t>
            </a:r>
            <a:r>
              <a:rPr lang="en-US" dirty="0"/>
              <a:t> </a:t>
            </a:r>
            <a:r>
              <a:rPr lang="fa-IR" dirty="0"/>
              <a:t>بیش از هزاران مبحث آموزش به بیمار را در سطوح مختلف جهت پاسخگویی به نیازهای اطلاعاتی مختلف بیماران فراهم می کند. مطالب این بخش حاوی تصاویر تمام رنگی، گرافیک و نمودار جهت کمک به خواننده برای درک وضعیت و مراقبت از خود می باشد. مباحث این قسمت در دو سطح به طور خاص برای بیماران ارائه می گردد.</a:t>
            </a:r>
            <a:endParaRPr lang="en-US" dirty="0"/>
          </a:p>
        </p:txBody>
      </p:sp>
    </p:spTree>
    <p:extLst>
      <p:ext uri="{BB962C8B-B14F-4D97-AF65-F5344CB8AC3E}">
        <p14:creationId xmlns:p14="http://schemas.microsoft.com/office/powerpoint/2010/main" val="134754341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827585" y="915338"/>
            <a:ext cx="7704856" cy="5020326"/>
          </a:xfrm>
          <a:prstGeom prst="rect">
            <a:avLst/>
          </a:prstGeom>
        </p:spPr>
      </p:pic>
      <p:sp>
        <p:nvSpPr>
          <p:cNvPr id="5" name="Rectangle 4"/>
          <p:cNvSpPr/>
          <p:nvPr/>
        </p:nvSpPr>
        <p:spPr>
          <a:xfrm>
            <a:off x="611560" y="5647632"/>
            <a:ext cx="1398662"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33665163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83568" y="1124744"/>
            <a:ext cx="7992888" cy="5040560"/>
          </a:xfrm>
          <a:prstGeom prst="rect">
            <a:avLst/>
          </a:prstGeom>
        </p:spPr>
      </p:pic>
      <p:sp>
        <p:nvSpPr>
          <p:cNvPr id="5" name="Rectangle 4"/>
          <p:cNvSpPr/>
          <p:nvPr/>
        </p:nvSpPr>
        <p:spPr>
          <a:xfrm>
            <a:off x="720256" y="4293096"/>
            <a:ext cx="1398662" cy="288032"/>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3723457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What’s New</a:t>
            </a:r>
          </a:p>
        </p:txBody>
      </p:sp>
      <p:sp>
        <p:nvSpPr>
          <p:cNvPr id="3" name="Content Placeholder 2"/>
          <p:cNvSpPr>
            <a:spLocks noGrp="1"/>
          </p:cNvSpPr>
          <p:nvPr>
            <p:ph idx="1"/>
          </p:nvPr>
        </p:nvSpPr>
        <p:spPr/>
        <p:txBody>
          <a:bodyPr/>
          <a:lstStyle/>
          <a:p>
            <a:pPr algn="r" rtl="1"/>
            <a:r>
              <a:rPr lang="fa-IR" dirty="0"/>
              <a:t>اطلاعات جدید </a:t>
            </a:r>
            <a:r>
              <a:rPr lang="en-US" dirty="0" err="1"/>
              <a:t>UpToDate</a:t>
            </a:r>
            <a:r>
              <a:rPr lang="en-US" dirty="0"/>
              <a:t> </a:t>
            </a:r>
            <a:r>
              <a:rPr lang="fa-IR" dirty="0"/>
              <a:t>براساس تخصص  </a:t>
            </a:r>
            <a:r>
              <a:rPr lang="en-US" dirty="0"/>
              <a:t>What’s New</a:t>
            </a:r>
          </a:p>
          <a:p>
            <a:pPr algn="r" rtl="1"/>
            <a:r>
              <a:rPr lang="fa-IR" dirty="0"/>
              <a:t>این قسمت حاوی خلاصه ای از مهم ترین یافته ای جدید بر اساس تخصص می باشد. جهت مشاهده بروزرسانی ها در هر حوزه روی تخصص مورد نظر در فهرست نمایش داده شده کلیک کنید. همچنین جهت دسترسی به محتویات این بخش می توانید عبارت </a:t>
            </a:r>
            <a:r>
              <a:rPr lang="en-US" dirty="0"/>
              <a:t>What’s New </a:t>
            </a:r>
            <a:r>
              <a:rPr lang="fa-IR" dirty="0"/>
              <a:t>را در نوار جستجو وارد نمایید.</a:t>
            </a:r>
            <a:endParaRPr lang="en-US" dirty="0"/>
          </a:p>
        </p:txBody>
      </p:sp>
    </p:spTree>
    <p:extLst>
      <p:ext uri="{BB962C8B-B14F-4D97-AF65-F5344CB8AC3E}">
        <p14:creationId xmlns:p14="http://schemas.microsoft.com/office/powerpoint/2010/main" val="140607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635896" y="1484784"/>
            <a:ext cx="1800200" cy="830997"/>
          </a:xfrm>
          <a:prstGeom prst="rect">
            <a:avLst/>
          </a:prstGeom>
        </p:spPr>
        <p:txBody>
          <a:bodyPr wrap="square">
            <a:spAutoFit/>
          </a:bodyPr>
          <a:lstStyle/>
          <a:p>
            <a:r>
              <a:rPr lang="en-US" sz="4800" dirty="0"/>
              <a:t>update</a:t>
            </a:r>
          </a:p>
        </p:txBody>
      </p:sp>
      <p:sp>
        <p:nvSpPr>
          <p:cNvPr id="7" name="Rectangle 6"/>
          <p:cNvSpPr/>
          <p:nvPr/>
        </p:nvSpPr>
        <p:spPr>
          <a:xfrm>
            <a:off x="611560" y="2492896"/>
            <a:ext cx="7344816" cy="3539430"/>
          </a:xfrm>
          <a:prstGeom prst="rect">
            <a:avLst/>
          </a:prstGeom>
        </p:spPr>
        <p:txBody>
          <a:bodyPr wrap="square">
            <a:spAutoFit/>
          </a:bodyPr>
          <a:lstStyle/>
          <a:p>
            <a:r>
              <a:rPr lang="fa-IR" sz="2800" dirty="0">
                <a:latin typeface="IRANSans"/>
              </a:rPr>
              <a:t> این پایگاه اطلاعاتی در حال حاضر دارای ۲۰ </a:t>
            </a:r>
            <a:r>
              <a:rPr lang="fa-IR" sz="2800" u="sng" dirty="0">
                <a:solidFill>
                  <a:schemeClr val="accent3"/>
                </a:solidFill>
                <a:latin typeface="IRANSans"/>
              </a:rPr>
              <a:t>تخصص پزشکی، اطلاعات بیماری ها، پایگاه اطلاعات دارویی و همچنین اطلاعاتی در زمینه مصرف مواد مخدر </a:t>
            </a:r>
            <a:r>
              <a:rPr lang="fa-IR" sz="2800" dirty="0">
                <a:latin typeface="IRANSans"/>
              </a:rPr>
              <a:t>است. آپتودیت بیش از ۶۰۰ هزار کاربر در بیش از ۱۵۰ کشور در سطح جهان دارد که پاسخ بیش از ۷۵ درصد سوالات پزشکی خود را در این پایگاه می یابند. </a:t>
            </a:r>
            <a:r>
              <a:rPr lang="fa-IR" sz="2800" u="sng" dirty="0">
                <a:latin typeface="IRANSans"/>
              </a:rPr>
              <a:t>در یک بررسی سه ساله نتایج نشان داد که پزشکان با استفاده از آپتودیت از بیش از ۱۱۵۰۰ مرگ بیماران پیشگیری کرده اند.</a:t>
            </a:r>
            <a:endParaRPr lang="en-US" sz="2800" u="sng" dirty="0"/>
          </a:p>
        </p:txBody>
      </p:sp>
    </p:spTree>
    <p:extLst>
      <p:ext uri="{BB962C8B-B14F-4D97-AF65-F5344CB8AC3E}">
        <p14:creationId xmlns:p14="http://schemas.microsoft.com/office/powerpoint/2010/main" val="27678304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تازه های دارو و درمانی</a:t>
            </a:r>
            <a:endParaRPr lang="en-US" dirty="0"/>
          </a:p>
        </p:txBody>
      </p:sp>
      <p:pic>
        <p:nvPicPr>
          <p:cNvPr id="4" name="Content Placeholder 3"/>
          <p:cNvPicPr>
            <a:picLocks noGrp="1" noChangeAspect="1"/>
          </p:cNvPicPr>
          <p:nvPr>
            <p:ph idx="1"/>
          </p:nvPr>
        </p:nvPicPr>
        <p:blipFill>
          <a:blip r:embed="rId2"/>
          <a:stretch>
            <a:fillRect/>
          </a:stretch>
        </p:blipFill>
        <p:spPr>
          <a:xfrm>
            <a:off x="1176338" y="2631172"/>
            <a:ext cx="6799262" cy="3164107"/>
          </a:xfrm>
          <a:prstGeom prst="rect">
            <a:avLst/>
          </a:prstGeom>
        </p:spPr>
      </p:pic>
      <p:sp>
        <p:nvSpPr>
          <p:cNvPr id="5" name="Rectangle 4"/>
          <p:cNvSpPr/>
          <p:nvPr/>
        </p:nvSpPr>
        <p:spPr>
          <a:xfrm>
            <a:off x="2987824" y="2487156"/>
            <a:ext cx="2736304" cy="58180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179440453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Practice Changing Updates</a:t>
            </a:r>
          </a:p>
        </p:txBody>
      </p:sp>
      <p:sp>
        <p:nvSpPr>
          <p:cNvPr id="3" name="Content Placeholder 2"/>
          <p:cNvSpPr>
            <a:spLocks noGrp="1"/>
          </p:cNvSpPr>
          <p:nvPr>
            <p:ph idx="1"/>
          </p:nvPr>
        </p:nvSpPr>
        <p:spPr/>
        <p:txBody>
          <a:bodyPr/>
          <a:lstStyle/>
          <a:p>
            <a:pPr algn="r" rtl="1"/>
            <a:r>
              <a:rPr lang="fa-IR" dirty="0"/>
              <a:t>توصیه های جدید در خصوص عملکردهای بالینی</a:t>
            </a:r>
          </a:p>
          <a:p>
            <a:pPr algn="r" rtl="1"/>
            <a:r>
              <a:rPr lang="fa-IR" dirty="0"/>
              <a:t>تمرکز این بخش روی تغییراتی است که امکان دارد تأثیرات قابل توجه و گسترده ای در عملکرد داشته باشد</a:t>
            </a:r>
            <a:endParaRPr lang="en-US" dirty="0"/>
          </a:p>
        </p:txBody>
      </p:sp>
    </p:spTree>
    <p:extLst>
      <p:ext uri="{BB962C8B-B14F-4D97-AF65-F5344CB8AC3E}">
        <p14:creationId xmlns:p14="http://schemas.microsoft.com/office/powerpoint/2010/main" val="153098883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a:t>مثال</a:t>
            </a:r>
            <a:br>
              <a:rPr lang="fa-IR" dirty="0"/>
            </a:br>
            <a:endParaRPr lang="en-US" dirty="0"/>
          </a:p>
        </p:txBody>
      </p:sp>
      <p:sp>
        <p:nvSpPr>
          <p:cNvPr id="3" name="Content Placeholder 2"/>
          <p:cNvSpPr>
            <a:spLocks noGrp="1"/>
          </p:cNvSpPr>
          <p:nvPr>
            <p:ph idx="1"/>
          </p:nvPr>
        </p:nvSpPr>
        <p:spPr/>
        <p:txBody>
          <a:bodyPr/>
          <a:lstStyle/>
          <a:p>
            <a:pPr algn="r" rtl="1"/>
            <a:r>
              <a:rPr lang="fa-IR" dirty="0"/>
              <a:t>برای بیماران مبتلا به بیماری مزمن کرونری که در 12 ماه گذشته سندرم حاد کرونری یا مداخله کرونری از راه پوست نداشته‌اند، درمان ضد پلاکتی طولانی مدت با کلوپیدوگرل</a:t>
            </a:r>
            <a:r>
              <a:rPr lang="en-US" dirty="0"/>
              <a:t> </a:t>
            </a:r>
            <a:r>
              <a:rPr lang="fa-IR" dirty="0"/>
              <a:t>را پیشنهاد می‌کنیم. </a:t>
            </a:r>
            <a:endParaRPr lang="en-US" dirty="0"/>
          </a:p>
        </p:txBody>
      </p:sp>
    </p:spTree>
    <p:extLst>
      <p:ext uri="{BB962C8B-B14F-4D97-AF65-F5344CB8AC3E}">
        <p14:creationId xmlns:p14="http://schemas.microsoft.com/office/powerpoint/2010/main" val="154755064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t>مثال</a:t>
            </a:r>
            <a:endParaRPr lang="en-US" dirty="0"/>
          </a:p>
        </p:txBody>
      </p:sp>
      <p:pic>
        <p:nvPicPr>
          <p:cNvPr id="4" name="Content Placeholder 3"/>
          <p:cNvPicPr>
            <a:picLocks noGrp="1" noChangeAspect="1"/>
          </p:cNvPicPr>
          <p:nvPr>
            <p:ph idx="1"/>
          </p:nvPr>
        </p:nvPicPr>
        <p:blipFill>
          <a:blip r:embed="rId2"/>
          <a:stretch>
            <a:fillRect/>
          </a:stretch>
        </p:blipFill>
        <p:spPr>
          <a:xfrm>
            <a:off x="1176338" y="2730609"/>
            <a:ext cx="6799262" cy="2965233"/>
          </a:xfrm>
          <a:prstGeom prst="rect">
            <a:avLst/>
          </a:prstGeom>
        </p:spPr>
      </p:pic>
      <p:sp>
        <p:nvSpPr>
          <p:cNvPr id="5" name="Rectangle 4"/>
          <p:cNvSpPr/>
          <p:nvPr/>
        </p:nvSpPr>
        <p:spPr>
          <a:xfrm>
            <a:off x="2267744" y="3933056"/>
            <a:ext cx="5544616" cy="129614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56203728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algn="r" rtl="1"/>
            <a:r>
              <a:rPr lang="fa-IR" dirty="0"/>
              <a:t>هر پزشکی که در حال درمان یک بیمار است می داند که هر تصمیم کوچک او برای بیماران تا چه اندازه مهم بوده و تعیین کننده ادامه روند درمان بیماران است. در درمان بیماران نباید هیچگونه آزمون و خطایی انجام داد و همواره از مطمئن ترین روش های درمانی بهره برد. آپتودیت با استفاده از روش های درمانی خود که مبتنی بر شواهد هستند یک روند درمان قابل اعتماد را به پزشکان عرضه می نماید. در ارائه روش های درمانی آپتودیت بیش از ۷۴۰۰ نویسنده و پزشک متخصص در ۲۵ رشته تخصصی پزشکی همکاری دارند که نشان از بررسی عمیق و دقیق مطالب ارائه شده در آن است.</a:t>
            </a:r>
          </a:p>
          <a:p>
            <a:pPr algn="r" rtl="1"/>
            <a:endParaRPr lang="fa-IR" dirty="0"/>
          </a:p>
          <a:p>
            <a:pPr algn="r" rtl="1"/>
            <a:r>
              <a:rPr lang="fa-IR" dirty="0"/>
              <a:t>تمامی روش های موجود در آپتودیت پیش از اینکه برای انتشار آماده شوند حداقل توسط سه فرد مورد بررسی و تحلیل قرار می گیرند. هر موضوع ارائه شده دارای یک نویسنده پزشک متخصص و دو پزشک بازبین در همان حوزه تخصصی است. این گروه یک بررسی جامع از روش درمانی ارائه شده انجام داده و آن را غربالگری می نمایند و پس از تائید نهایی منتشر و در دسترس سایر پزشکان قرار می دهند.</a:t>
            </a:r>
            <a:endParaRPr lang="en-US" dirty="0"/>
          </a:p>
        </p:txBody>
      </p:sp>
      <p:sp>
        <p:nvSpPr>
          <p:cNvPr id="4" name="Title 3"/>
          <p:cNvSpPr>
            <a:spLocks noGrp="1"/>
          </p:cNvSpPr>
          <p:nvPr>
            <p:ph type="title"/>
          </p:nvPr>
        </p:nvSpPr>
        <p:spPr>
          <a:xfrm>
            <a:off x="1176866" y="905551"/>
            <a:ext cx="6798734" cy="1323439"/>
          </a:xfrm>
          <a:prstGeom prst="rect">
            <a:avLst/>
          </a:prstGeom>
        </p:spPr>
        <p:txBody>
          <a:bodyPr wrap="square">
            <a:spAutoFit/>
          </a:bodyPr>
          <a:lstStyle/>
          <a:p>
            <a:r>
              <a:rPr lang="fa-IR" dirty="0">
                <a:solidFill>
                  <a:schemeClr val="accent3"/>
                </a:solidFill>
              </a:rPr>
              <a:t>چرا آپتودیت یک منبع قابل اعتماد در زمینه پزشکی است؟</a:t>
            </a:r>
            <a:endParaRPr lang="en-US" dirty="0">
              <a:solidFill>
                <a:schemeClr val="accent3"/>
              </a:solidFill>
            </a:endParaRPr>
          </a:p>
        </p:txBody>
      </p:sp>
    </p:spTree>
    <p:extLst>
      <p:ext uri="{BB962C8B-B14F-4D97-AF65-F5344CB8AC3E}">
        <p14:creationId xmlns:p14="http://schemas.microsoft.com/office/powerpoint/2010/main" val="34277614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a:solidFill>
                  <a:schemeClr val="accent3"/>
                </a:solidFill>
              </a:rPr>
              <a:t>آپتودیت چگونه به کاربران خود کمک می کند؟</a:t>
            </a:r>
            <a:r>
              <a:rPr lang="fa-IR" dirty="0"/>
              <a:t/>
            </a:r>
            <a:br>
              <a:rPr lang="fa-IR" dirty="0"/>
            </a:br>
            <a:endParaRPr lang="en-US" dirty="0"/>
          </a:p>
        </p:txBody>
      </p:sp>
      <p:sp>
        <p:nvSpPr>
          <p:cNvPr id="3" name="Content Placeholder 2"/>
          <p:cNvSpPr>
            <a:spLocks noGrp="1"/>
          </p:cNvSpPr>
          <p:nvPr>
            <p:ph idx="1"/>
          </p:nvPr>
        </p:nvSpPr>
        <p:spPr/>
        <p:txBody>
          <a:bodyPr>
            <a:normAutofit fontScale="77500" lnSpcReduction="20000"/>
          </a:bodyPr>
          <a:lstStyle/>
          <a:p>
            <a:pPr algn="r" rtl="1"/>
            <a:r>
              <a:rPr lang="fa-IR" dirty="0"/>
              <a:t>تمامی فعالیت های علمی آپتودیت بر سه محور اساسی استوار هستند. این پایگاه اطلاعاتی همواره برای تحقق این سه محور اطلاعاتی فعالیت می نماید که عبارتند از:</a:t>
            </a:r>
          </a:p>
          <a:p>
            <a:pPr algn="r" rtl="1"/>
            <a:endParaRPr lang="fa-IR" dirty="0"/>
          </a:p>
          <a:p>
            <a:pPr algn="r" rtl="1"/>
            <a:r>
              <a:rPr lang="fa-IR" sz="2900" dirty="0"/>
              <a:t>پشتیبانی تصمیم گیری بالینی: هدف تمامی پزشکان درمان بیماران است. روش های درمانی در سطح دنیا با سرعت بسیار زیادی رو به گسترش هستند. یک پزشک متخصص برای درمان بیماران خود نیاز به دسترسی به تازه ترین روش های درمانی و اطلاعات مربوط به آن را دارد. آپتودیت در تلاش است تا با ارائه روش های درمانی نوظهور و مبتنی بر شواهد یک پشتیبان علمی مطمئن برای پزشکان باشد.</a:t>
            </a:r>
          </a:p>
        </p:txBody>
      </p:sp>
    </p:spTree>
    <p:extLst>
      <p:ext uri="{BB962C8B-B14F-4D97-AF65-F5344CB8AC3E}">
        <p14:creationId xmlns:p14="http://schemas.microsoft.com/office/powerpoint/2010/main" val="14335395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b="1" dirty="0">
                <a:solidFill>
                  <a:schemeClr val="accent3"/>
                </a:solidFill>
              </a:rPr>
              <a:t>آپتودیت چگونه به کاربران خود کمک می کند؟</a:t>
            </a:r>
            <a:r>
              <a:rPr lang="fa-IR" dirty="0"/>
              <a:t/>
            </a:r>
            <a:br>
              <a:rPr lang="fa-IR" dirty="0"/>
            </a:br>
            <a:endParaRPr lang="en-US" dirty="0"/>
          </a:p>
        </p:txBody>
      </p:sp>
      <p:sp>
        <p:nvSpPr>
          <p:cNvPr id="3" name="Content Placeholder 2"/>
          <p:cNvSpPr>
            <a:spLocks noGrp="1"/>
          </p:cNvSpPr>
          <p:nvPr>
            <p:ph idx="1"/>
          </p:nvPr>
        </p:nvSpPr>
        <p:spPr/>
        <p:txBody>
          <a:bodyPr>
            <a:normAutofit fontScale="77500" lnSpcReduction="20000"/>
          </a:bodyPr>
          <a:lstStyle/>
          <a:p>
            <a:pPr algn="r" rtl="1"/>
            <a:r>
              <a:rPr lang="fa-IR" sz="2900" dirty="0"/>
              <a:t>آموزش مداوم پزشکی: یک پزشک معتمد همواره باید در حال بروزرسانی اطلاعات درمانی خود با آخرین شواهد و بهترین روش های درمانی باشد. آپتودیت یک ارائه دهنده قابل اعتماد برای آموزش مداوم پزشکی است که تعداد بسیار زیادی از پزشکان در سطح دنیا برای برآورده کردن نیازهای اطلاعاتی و آموزشی خود از آن بهره می برند.</a:t>
            </a:r>
          </a:p>
          <a:p>
            <a:pPr algn="r" rtl="1"/>
            <a:r>
              <a:rPr lang="fa-IR" sz="2900" dirty="0"/>
              <a:t>پشتیبان تحقیقات: هر کسب و کاری که به نوعی با مراقبت های بهداشتی و درمانی در ارتباط است به منابع اطلاعاتی نیاز دارد که یک چشم انداز واقعی از شرایط را در اختیار آن قرار دهد. آپتودیت با پشتیبانی بی نظیر اطلاعاتی خود تاثیر قابل توجهی بر تصمیم گیری های بالینی در مورد نحوه استفاده از شواهد پزشکی در دنیای واقعی دارد.</a:t>
            </a:r>
            <a:endParaRPr lang="en-US" sz="2900" dirty="0"/>
          </a:p>
        </p:txBody>
      </p:sp>
    </p:spTree>
    <p:extLst>
      <p:ext uri="{BB962C8B-B14F-4D97-AF65-F5344CB8AC3E}">
        <p14:creationId xmlns:p14="http://schemas.microsoft.com/office/powerpoint/2010/main" val="36273650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3"/>
                </a:solidFill>
              </a:rPr>
              <a:t>آپتودیت برای چه افرادی مناسب است؟</a:t>
            </a:r>
            <a:endParaRPr lang="en-US" dirty="0">
              <a:solidFill>
                <a:schemeClr val="accent3"/>
              </a:solidFill>
            </a:endParaRPr>
          </a:p>
        </p:txBody>
      </p:sp>
      <p:sp>
        <p:nvSpPr>
          <p:cNvPr id="3" name="Content Placeholder 2"/>
          <p:cNvSpPr>
            <a:spLocks noGrp="1"/>
          </p:cNvSpPr>
          <p:nvPr>
            <p:ph idx="1"/>
          </p:nvPr>
        </p:nvSpPr>
        <p:spPr/>
        <p:txBody>
          <a:bodyPr>
            <a:normAutofit fontScale="70000" lnSpcReduction="20000"/>
          </a:bodyPr>
          <a:lstStyle/>
          <a:p>
            <a:pPr algn="r" rtl="1"/>
            <a:r>
              <a:rPr lang="fa-IR" dirty="0"/>
              <a:t>به طور کلی می توان گفت تمامی افراد، موسسه، سازمان ها و مراکزی که به نوعی با بیماری ها و درمان آنان سروکار دارند می توانند از ۲۵ سال تحقیق و پژوهش و روش های درمانی آپتودیت بهره ببرند. کاربان آپتودیت عبارتند از:</a:t>
            </a:r>
          </a:p>
          <a:p>
            <a:pPr algn="r" rtl="1"/>
            <a:endParaRPr lang="fa-IR" dirty="0"/>
          </a:p>
          <a:p>
            <a:pPr algn="r" rtl="1"/>
            <a:r>
              <a:rPr lang="fa-IR" dirty="0"/>
              <a:t>افراد و گروه ها: تمامی پزشکان، دانشجوهای پزشکی، پرستاران و کلیه افرادی که به نوعی به درمان بیماری می پردازند می توانند از روش های درمانی آپتودیت بهره ببرند.</a:t>
            </a:r>
          </a:p>
          <a:p>
            <a:pPr algn="r" rtl="1"/>
            <a:r>
              <a:rPr lang="fa-IR" dirty="0"/>
              <a:t>بیمارستان ها: کلیه بیمارستان های سطح دنیا به منظور افزایش بهره وری و درمان بهتر و کاهش زمان بستری بیماران از روش های درمانی استفاده کنند.</a:t>
            </a:r>
          </a:p>
          <a:p>
            <a:pPr algn="r" rtl="1"/>
            <a:r>
              <a:rPr lang="fa-IR" dirty="0"/>
              <a:t>کلینیک ها: تمامی کلینیک ها با توجه به نوع تخصص خود از منابع آپتودیت استفاده می کنند.</a:t>
            </a:r>
          </a:p>
          <a:p>
            <a:pPr algn="r" rtl="1"/>
            <a:r>
              <a:rPr lang="fa-IR" dirty="0"/>
              <a:t>موسسات دانشگاهی: دانشکده های پزشکی، پرستاری، دستیار پزشکی و داروسازی روش های درمانی خود را با بر اساس روش های مبتنی بر شواهد به دانشجویان خود آموزش دهند. در این میان مطالب علمی موجود در آپتودیت می تواند یک منبع درسی بینظیر محسوب شود.</a:t>
            </a:r>
          </a:p>
        </p:txBody>
      </p:sp>
    </p:spTree>
    <p:extLst>
      <p:ext uri="{BB962C8B-B14F-4D97-AF65-F5344CB8AC3E}">
        <p14:creationId xmlns:p14="http://schemas.microsoft.com/office/powerpoint/2010/main" val="154356661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r" rtl="1"/>
            <a:r>
              <a:rPr lang="fa-IR" dirty="0"/>
              <a:t>داروخانه ها: داروسازان و پزشکان مسئول داروخانه برای آگاهی از نوع درمان و عوارض و روند درمان هر دارو می توانند از اطلاعات موجود در آپتودیت بهره ببرند.</a:t>
            </a:r>
          </a:p>
          <a:p>
            <a:pPr algn="r" rtl="1"/>
            <a:r>
              <a:rPr lang="fa-IR" dirty="0"/>
              <a:t>آزمایشگاه ها: دسته دیگر از کاربران آپتودیت آزمایشگاه های بالینی هستند که برای حمایت از تحقیقات خود می توانند از منابع علمی آپتودیت بهره برده و به آنها استناد نمایند.</a:t>
            </a:r>
          </a:p>
          <a:p>
            <a:pPr algn="r" rtl="1"/>
            <a:r>
              <a:rPr lang="fa-IR" dirty="0"/>
              <a:t>سایر مشاغل: اطلاعات موجود در آپتودیت می تواند به افراد دیگری همچون کسب و کارهای مراقبت بهداشتی، جوامع تحقیق و توسعه دارویی، شرکت های خدمات و مراقبت های پزشکی، شرکت های مشاوره پزشکی، تیم های پژوهشی، استانداردهای پزشکی و سایر موارد مرتبط با بیماری و درمان نیز خدمات ارائه دهد.</a:t>
            </a:r>
          </a:p>
          <a:p>
            <a:pPr algn="r" rtl="1"/>
            <a:endParaRPr lang="en-US" dirty="0"/>
          </a:p>
        </p:txBody>
      </p:sp>
      <p:sp>
        <p:nvSpPr>
          <p:cNvPr id="4" name="Title 1"/>
          <p:cNvSpPr>
            <a:spLocks noGrp="1"/>
          </p:cNvSpPr>
          <p:nvPr>
            <p:ph type="title"/>
          </p:nvPr>
        </p:nvSpPr>
        <p:spPr/>
        <p:txBody>
          <a:bodyPr/>
          <a:lstStyle/>
          <a:p>
            <a:r>
              <a:rPr lang="fa-IR" dirty="0">
                <a:solidFill>
                  <a:schemeClr val="accent3"/>
                </a:solidFill>
              </a:rPr>
              <a:t>آپتودیت برای چه افرادی مناسب است؟</a:t>
            </a:r>
            <a:endParaRPr lang="en-US" dirty="0">
              <a:solidFill>
                <a:schemeClr val="accent3"/>
              </a:solidFill>
            </a:endParaRPr>
          </a:p>
        </p:txBody>
      </p:sp>
    </p:spTree>
    <p:extLst>
      <p:ext uri="{BB962C8B-B14F-4D97-AF65-F5344CB8AC3E}">
        <p14:creationId xmlns:p14="http://schemas.microsoft.com/office/powerpoint/2010/main" val="26168526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7" y="1268760"/>
            <a:ext cx="6798734" cy="1303867"/>
          </a:xfrm>
        </p:spPr>
        <p:txBody>
          <a:bodyPr>
            <a:normAutofit fontScale="90000"/>
          </a:bodyPr>
          <a:lstStyle/>
          <a:p>
            <a:pPr rtl="1"/>
            <a:r>
              <a:rPr lang="fa-IR" dirty="0">
                <a:solidFill>
                  <a:schemeClr val="accent3"/>
                </a:solidFill>
              </a:rPr>
              <a:t>ویژگی های </a:t>
            </a:r>
            <a:r>
              <a:rPr lang="en-US" dirty="0" err="1">
                <a:solidFill>
                  <a:schemeClr val="accent3"/>
                </a:solidFill>
              </a:rPr>
              <a:t>UpToDate</a:t>
            </a:r>
            <a:r>
              <a:rPr lang="en-US" dirty="0"/>
              <a:t/>
            </a:r>
            <a:br>
              <a:rPr lang="en-US" dirty="0"/>
            </a:br>
            <a:endParaRPr lang="en-US" dirty="0"/>
          </a:p>
        </p:txBody>
      </p:sp>
      <p:sp>
        <p:nvSpPr>
          <p:cNvPr id="3" name="Content Placeholder 2"/>
          <p:cNvSpPr>
            <a:spLocks noGrp="1"/>
          </p:cNvSpPr>
          <p:nvPr>
            <p:ph idx="1"/>
          </p:nvPr>
        </p:nvSpPr>
        <p:spPr/>
        <p:txBody>
          <a:bodyPr>
            <a:normAutofit fontScale="62500" lnSpcReduction="20000"/>
          </a:bodyPr>
          <a:lstStyle/>
          <a:p>
            <a:pPr algn="r" rtl="1"/>
            <a:r>
              <a:rPr lang="fa-IR" dirty="0"/>
              <a:t>اطلاعات موجود در این پایگاه مبتنی بر شواهد بالینی است و به طور مداوم روزآمدسازی می‌شود و اطلاعات از بالاترین هرم سطوح شواهد پزشکی استخراج می‌شود.</a:t>
            </a:r>
          </a:p>
          <a:p>
            <a:pPr algn="r" rtl="1"/>
            <a:r>
              <a:rPr lang="fa-IR" dirty="0"/>
              <a:t>پایگاه </a:t>
            </a:r>
            <a:r>
              <a:rPr lang="en-US" dirty="0" err="1"/>
              <a:t>UpToDate</a:t>
            </a:r>
            <a:r>
              <a:rPr lang="en-US" dirty="0"/>
              <a:t> </a:t>
            </a:r>
            <a:r>
              <a:rPr lang="fa-IR" dirty="0"/>
              <a:t>خلاصه و چکیده‌ای از جدیدترین مطالعات مبتنی بر شواهد را ارائه می‌دهد. در این پایگاه هدف دسترسی به متن کامل مقالات نیست بلکه متخصصین موضوعی تحقیقات جدید را مطالعه نموده و چکیده‌ای از آن را در پایگاه جهت دسترسی پزشکان و پیراپزشکان قرار داده‌اند. بنابراین پزشکان بدون اینکه زمان زیادی برای مطالعه صرف کنند می‌توانند به جدیدترین اطلاعات بالینی دسترسی داشته باشند.</a:t>
            </a:r>
          </a:p>
          <a:p>
            <a:pPr algn="r" rtl="1"/>
            <a:r>
              <a:rPr lang="fa-IR" dirty="0"/>
              <a:t>متخصصین موضوعی این پایگاه مقالات سطوح بالای شواهد پزشکی از جمله مقالات مروری ساختارمند مطالعات کوهورت و کارآزمایی‌های بالینی را مورد بررسی قرار داده و بهترین شواهد و جدید‌ترین اطلاعات را استخراج کرده و جهت استفاده پزشکان در اختیار قرار می‌دهند. بنابراین در این پایگاه هدف جستجوی متن کامل یک مقاله نیست با توجه به اینکه پزشکان وقت کمی برای مطالعه همه تحقیقات بالینی را دارند، می‌توانند بر اساس نیاز اطلاعاتی در کوتاه‌ترین زمان، بهترین و جدیدترین اطلاعات را به صورت خلاصه و چکیده‌ای از تعداد زیادی مطالعات بالینی که توسط متخصصین موضوعی پایگاه استخراج شده‌اند را استفاده نمایند.</a:t>
            </a:r>
            <a:endParaRPr lang="en-US" dirty="0"/>
          </a:p>
        </p:txBody>
      </p:sp>
    </p:spTree>
    <p:extLst>
      <p:ext uri="{BB962C8B-B14F-4D97-AF65-F5344CB8AC3E}">
        <p14:creationId xmlns:p14="http://schemas.microsoft.com/office/powerpoint/2010/main" val="18787493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lgn="r" rtl="1"/>
            <a:r>
              <a:rPr lang="fa-IR" dirty="0"/>
              <a:t>بخش آپتودیت که شامل </a:t>
            </a:r>
            <a:r>
              <a:rPr lang="en-US" dirty="0" err="1"/>
              <a:t>UpToDate</a:t>
            </a:r>
            <a:r>
              <a:rPr lang="en-US" dirty="0"/>
              <a:t>® Pathways </a:t>
            </a:r>
            <a:r>
              <a:rPr lang="fa-IR" dirty="0"/>
              <a:t>و </a:t>
            </a:r>
            <a:r>
              <a:rPr lang="en-US" dirty="0"/>
              <a:t>Lab Interpretation </a:t>
            </a:r>
            <a:r>
              <a:rPr lang="fa-IR" dirty="0"/>
              <a:t>می شود را آپتودیت پیشرفته میگویند. این قسمت از پایگاه به نوعی پشتیبان قسمت اصلی مطالب علمی پایگاه یعنی راهنماهای درمانی است. همانطور که میدانیم شرایط جسمی هر بیمار با دیگری متفاوت است و ممکن است یک روش درمانی برای تمامی بیماران نتیجه مشابهی به همراه نداشته باشد. در بخش آپتودیت پیشرفته پس از ارائه پیشنهادهای درمانی عمومی کاربران می توانند با ایجاد پرونده پزشکی برای هر فرد و شرح روند درمان او درمان اختصاصی ویژه آن بیمار را دریافت کرده و به نوعی پشتیبانی خصوصی برای بیماران تعیین نمایند.</a:t>
            </a:r>
            <a:endParaRPr lang="en-US" dirty="0"/>
          </a:p>
        </p:txBody>
      </p:sp>
      <p:sp>
        <p:nvSpPr>
          <p:cNvPr id="5" name="Title 4"/>
          <p:cNvSpPr>
            <a:spLocks noGrp="1"/>
          </p:cNvSpPr>
          <p:nvPr>
            <p:ph type="title"/>
          </p:nvPr>
        </p:nvSpPr>
        <p:spPr>
          <a:xfrm>
            <a:off x="1176867" y="1484784"/>
            <a:ext cx="6798734" cy="1303867"/>
          </a:xfrm>
        </p:spPr>
        <p:txBody>
          <a:bodyPr/>
          <a:lstStyle/>
          <a:p>
            <a:pPr marL="285750" lvl="0" indent="-285750" rtl="1">
              <a:spcBef>
                <a:spcPct val="20000"/>
              </a:spcBef>
              <a:spcAft>
                <a:spcPts val="600"/>
              </a:spcAft>
            </a:pPr>
            <a:r>
              <a:rPr lang="fa-IR" sz="2200" b="1" dirty="0">
                <a:ln>
                  <a:noFill/>
                </a:ln>
                <a:solidFill>
                  <a:srgbClr val="8B7B56"/>
                </a:solidFill>
                <a:ea typeface="+mn-ea"/>
                <a:cs typeface="Times New Roman" panose="02020603050405020304" pitchFamily="18" charset="0"/>
              </a:rPr>
              <a:t>آپتودیت پیشرفته </a:t>
            </a:r>
            <a:r>
              <a:rPr lang="en-US" sz="2200" b="1" dirty="0" err="1">
                <a:ln>
                  <a:noFill/>
                </a:ln>
                <a:solidFill>
                  <a:srgbClr val="8B7B56"/>
                </a:solidFill>
                <a:ea typeface="+mn-ea"/>
                <a:cs typeface="+mn-cs"/>
              </a:rPr>
              <a:t>UpToDate</a:t>
            </a:r>
            <a:r>
              <a:rPr lang="en-US" sz="2200" b="1" dirty="0">
                <a:ln>
                  <a:noFill/>
                </a:ln>
                <a:solidFill>
                  <a:srgbClr val="8B7B56"/>
                </a:solidFill>
                <a:ea typeface="+mn-ea"/>
                <a:cs typeface="+mn-cs"/>
              </a:rPr>
              <a:t> Advanced </a:t>
            </a:r>
            <a:r>
              <a:rPr lang="fa-IR" sz="2200" b="1" dirty="0">
                <a:ln>
                  <a:noFill/>
                </a:ln>
                <a:solidFill>
                  <a:srgbClr val="8B7B56"/>
                </a:solidFill>
                <a:ea typeface="+mn-ea"/>
                <a:cs typeface="Times New Roman" panose="02020603050405020304" pitchFamily="18" charset="0"/>
              </a:rPr>
              <a:t>چیست؟</a:t>
            </a:r>
            <a:r>
              <a:rPr lang="fa-IR" sz="2200" dirty="0">
                <a:ln>
                  <a:noFill/>
                </a:ln>
                <a:solidFill>
                  <a:srgbClr val="8B7B56"/>
                </a:solidFill>
                <a:ea typeface="+mn-ea"/>
                <a:cs typeface="Times New Roman" panose="02020603050405020304" pitchFamily="18" charset="0"/>
              </a:rPr>
              <a:t/>
            </a:r>
            <a:br>
              <a:rPr lang="fa-IR" sz="2200" dirty="0">
                <a:ln>
                  <a:noFill/>
                </a:ln>
                <a:solidFill>
                  <a:srgbClr val="8B7B56"/>
                </a:solidFill>
                <a:ea typeface="+mn-ea"/>
                <a:cs typeface="Times New Roman" panose="02020603050405020304" pitchFamily="18" charset="0"/>
              </a:rPr>
            </a:br>
            <a:r>
              <a:rPr lang="en-US" sz="2200" dirty="0">
                <a:ln>
                  <a:noFill/>
                </a:ln>
                <a:solidFill>
                  <a:srgbClr val="8B7B56"/>
                </a:solidFill>
                <a:ea typeface="+mn-ea"/>
                <a:cs typeface="Times New Roman" panose="02020603050405020304" pitchFamily="18" charset="0"/>
              </a:rPr>
              <a:t> </a:t>
            </a:r>
            <a:endParaRPr lang="en-US" dirty="0"/>
          </a:p>
        </p:txBody>
      </p:sp>
    </p:spTree>
    <p:extLst>
      <p:ext uri="{BB962C8B-B14F-4D97-AF65-F5344CB8AC3E}">
        <p14:creationId xmlns:p14="http://schemas.microsoft.com/office/powerpoint/2010/main" val="15744934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91014" y="1186268"/>
            <a:ext cx="6798734" cy="1303867"/>
          </a:xfrm>
        </p:spPr>
        <p:txBody>
          <a:bodyPr/>
          <a:lstStyle/>
          <a:p>
            <a:pPr marL="285750" lvl="0" indent="-285750" rtl="1">
              <a:spcBef>
                <a:spcPct val="20000"/>
              </a:spcBef>
              <a:spcAft>
                <a:spcPts val="600"/>
              </a:spcAft>
            </a:pPr>
            <a:r>
              <a:rPr lang="fa-IR" sz="2200" b="1" dirty="0">
                <a:ln>
                  <a:noFill/>
                </a:ln>
                <a:solidFill>
                  <a:srgbClr val="8B7B56"/>
                </a:solidFill>
                <a:ea typeface="+mn-ea"/>
                <a:cs typeface="Times New Roman" panose="02020603050405020304" pitchFamily="18" charset="0"/>
              </a:rPr>
              <a:t>آپتودیت پیشرفته </a:t>
            </a:r>
            <a:r>
              <a:rPr lang="en-US" sz="2200" b="1" dirty="0" err="1">
                <a:ln>
                  <a:noFill/>
                </a:ln>
                <a:solidFill>
                  <a:srgbClr val="8B7B56"/>
                </a:solidFill>
                <a:ea typeface="+mn-ea"/>
                <a:cs typeface="+mn-cs"/>
              </a:rPr>
              <a:t>UpToDate</a:t>
            </a:r>
            <a:r>
              <a:rPr lang="en-US" sz="2200" b="1" dirty="0">
                <a:ln>
                  <a:noFill/>
                </a:ln>
                <a:solidFill>
                  <a:srgbClr val="8B7B56"/>
                </a:solidFill>
                <a:ea typeface="+mn-ea"/>
                <a:cs typeface="+mn-cs"/>
              </a:rPr>
              <a:t> Advanced </a:t>
            </a:r>
            <a:r>
              <a:rPr lang="fa-IR" sz="2200" b="1" dirty="0">
                <a:ln>
                  <a:noFill/>
                </a:ln>
                <a:solidFill>
                  <a:srgbClr val="8B7B56"/>
                </a:solidFill>
                <a:ea typeface="+mn-ea"/>
                <a:cs typeface="Times New Roman" panose="02020603050405020304" pitchFamily="18" charset="0"/>
              </a:rPr>
              <a:t>چیست؟</a:t>
            </a:r>
            <a:r>
              <a:rPr lang="fa-IR" sz="2200" dirty="0">
                <a:ln>
                  <a:noFill/>
                </a:ln>
                <a:solidFill>
                  <a:srgbClr val="8B7B56"/>
                </a:solidFill>
                <a:ea typeface="+mn-ea"/>
                <a:cs typeface="Times New Roman" panose="02020603050405020304" pitchFamily="18" charset="0"/>
              </a:rPr>
              <a:t/>
            </a:r>
            <a:br>
              <a:rPr lang="fa-IR" sz="2200" dirty="0">
                <a:ln>
                  <a:noFill/>
                </a:ln>
                <a:solidFill>
                  <a:srgbClr val="8B7B56"/>
                </a:solidFill>
                <a:ea typeface="+mn-ea"/>
                <a:cs typeface="Times New Roman" panose="02020603050405020304" pitchFamily="18" charset="0"/>
              </a:rPr>
            </a:br>
            <a:endParaRPr lang="en-US" dirty="0"/>
          </a:p>
        </p:txBody>
      </p:sp>
      <p:sp>
        <p:nvSpPr>
          <p:cNvPr id="3" name="Content Placeholder 2"/>
          <p:cNvSpPr>
            <a:spLocks noGrp="1"/>
          </p:cNvSpPr>
          <p:nvPr>
            <p:ph idx="1"/>
          </p:nvPr>
        </p:nvSpPr>
        <p:spPr/>
        <p:txBody>
          <a:bodyPr/>
          <a:lstStyle/>
          <a:p>
            <a:pPr algn="r" rtl="1"/>
            <a:r>
              <a:rPr lang="fa-IR" dirty="0"/>
              <a:t>در این بخش امکان تفسیر آزمایش های بیمار، تفسیر و نظر پزشکی در مورد مدارک پزشکی بیمار، مباحثه و تبادل نظر با دیگر متخصصان در مورد شرایط بیمار برای پزشکان وجود دارد. در واقع آپتودیت پیشرفته را می توان یک نوع آموزش مداوم برای پزشکان و پشتیبان درمان برای هر بیمار به صورت اختصاصی دانست که فواید بسیاری در روند درمان بیماران خواهد داشت. بررسی ها نشان داده که استفاده از این امکاناتت پایگاه آپتودیت تا حد بسیاری در روند </a:t>
            </a:r>
            <a:r>
              <a:rPr lang="fa-IR"/>
              <a:t>بهبود بیماران </a:t>
            </a:r>
            <a:r>
              <a:rPr lang="fa-IR" dirty="0"/>
              <a:t>و همچنین کاهش هزینه های درمانی آنان موثر بوده است.</a:t>
            </a:r>
            <a:endParaRPr lang="en-US" dirty="0"/>
          </a:p>
        </p:txBody>
      </p:sp>
    </p:spTree>
    <p:extLst>
      <p:ext uri="{BB962C8B-B14F-4D97-AF65-F5344CB8AC3E}">
        <p14:creationId xmlns:p14="http://schemas.microsoft.com/office/powerpoint/2010/main" val="347790748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prstGeom prst="rect">
            <a:avLst/>
          </a:prstGeom>
        </p:spPr>
        <p:txBody>
          <a:bodyPr wrap="square">
            <a:spAutoFit/>
          </a:bodyPr>
          <a:lstStyle/>
          <a:p>
            <a:r>
              <a:rPr lang="en-US" sz="4800" dirty="0"/>
              <a:t>update</a:t>
            </a:r>
          </a:p>
        </p:txBody>
      </p:sp>
      <p:pic>
        <p:nvPicPr>
          <p:cNvPr id="7" name="Content Placeholder 6"/>
          <p:cNvPicPr>
            <a:picLocks noGrp="1" noChangeAspect="1"/>
          </p:cNvPicPr>
          <p:nvPr>
            <p:ph idx="1"/>
          </p:nvPr>
        </p:nvPicPr>
        <p:blipFill>
          <a:blip r:embed="rId2"/>
          <a:stretch>
            <a:fillRect/>
          </a:stretch>
        </p:blipFill>
        <p:spPr>
          <a:xfrm>
            <a:off x="1331640" y="620487"/>
            <a:ext cx="7140078" cy="5229158"/>
          </a:xfrm>
          <a:prstGeom prst="rect">
            <a:avLst/>
          </a:prstGeom>
        </p:spPr>
      </p:pic>
      <p:sp>
        <p:nvSpPr>
          <p:cNvPr id="8" name="Rectangle 7"/>
          <p:cNvSpPr/>
          <p:nvPr/>
        </p:nvSpPr>
        <p:spPr>
          <a:xfrm>
            <a:off x="7975600" y="620688"/>
            <a:ext cx="628848" cy="57606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020272" y="1772816"/>
            <a:ext cx="1134994" cy="3705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7020272" y="3076682"/>
            <a:ext cx="1126020" cy="294649"/>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663243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a:solidFill>
                  <a:schemeClr val="accent3"/>
                </a:solidFill>
              </a:rPr>
              <a:t>پوشش موضوعی آپتودیت:</a:t>
            </a:r>
            <a:endParaRPr lang="en-US" dirty="0">
              <a:solidFill>
                <a:schemeClr val="accent3"/>
              </a:solidFill>
            </a:endParaRPr>
          </a:p>
        </p:txBody>
      </p:sp>
      <p:sp>
        <p:nvSpPr>
          <p:cNvPr id="3" name="Content Placeholder 2"/>
          <p:cNvSpPr>
            <a:spLocks noGrp="1"/>
          </p:cNvSpPr>
          <p:nvPr>
            <p:ph idx="1"/>
          </p:nvPr>
        </p:nvSpPr>
        <p:spPr/>
        <p:txBody>
          <a:bodyPr>
            <a:normAutofit fontScale="92500" lnSpcReduction="10000"/>
          </a:bodyPr>
          <a:lstStyle/>
          <a:p>
            <a:pPr algn="r" rtl="1"/>
            <a:r>
              <a:rPr lang="fa-IR" dirty="0"/>
              <a:t>در این پایگاه بیش از ۷۵ هزار صفحه متن و تصویر و بیش از ۲۵۰ هزار منبع فراهم شده است و یک پایگاه اطلاعاتی دارویی و پیوندهایی به چکیده­ های مدلاین نیز ارائه شده است.  </a:t>
            </a:r>
            <a:r>
              <a:rPr lang="en-US" dirty="0" err="1"/>
              <a:t>UpToDate</a:t>
            </a:r>
            <a:r>
              <a:rPr lang="en-US" dirty="0"/>
              <a:t> </a:t>
            </a:r>
            <a:r>
              <a:rPr lang="fa-IR" dirty="0"/>
              <a:t> بیش از ۷۳۰۰ زمینه موضوعی را در ۲۰ تخصص پزشکی پوشش می­دهد که برخی از آنان عبارتند از:</a:t>
            </a:r>
          </a:p>
          <a:p>
            <a:pPr algn="r" rtl="1"/>
            <a:endParaRPr lang="fa-IR" dirty="0"/>
          </a:p>
          <a:p>
            <a:pPr algn="r" rtl="1"/>
            <a:r>
              <a:rPr lang="fa-IR" dirty="0"/>
              <a:t>کلیه، اعصاب، گوارش و کبد، خون شناسی، سرطان، بیماری های عفونی، ریه و حساسیت و ایمنی شناسی، اطفال، روماتولوژی، زنان و زایمان، غدد درون ریز، قلب و عروق، طب خانواده و اورژانس، مراقبت های اولیه بزرگسالان</a:t>
            </a:r>
            <a:endParaRPr lang="en-US" dirty="0"/>
          </a:p>
        </p:txBody>
      </p:sp>
    </p:spTree>
    <p:extLst>
      <p:ext uri="{BB962C8B-B14F-4D97-AF65-F5344CB8AC3E}">
        <p14:creationId xmlns:p14="http://schemas.microsoft.com/office/powerpoint/2010/main" val="11902345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stretch>
            <a:fillRect/>
          </a:stretch>
        </p:blipFill>
        <p:spPr>
          <a:xfrm>
            <a:off x="611560" y="692696"/>
            <a:ext cx="8064896" cy="5544616"/>
          </a:xfrm>
          <a:prstGeom prst="rect">
            <a:avLst/>
          </a:prstGeom>
        </p:spPr>
      </p:pic>
      <p:sp>
        <p:nvSpPr>
          <p:cNvPr id="5" name="Rectangle 4"/>
          <p:cNvSpPr/>
          <p:nvPr/>
        </p:nvSpPr>
        <p:spPr>
          <a:xfrm>
            <a:off x="7541462" y="4653136"/>
            <a:ext cx="1134994" cy="370518"/>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
        <p:nvSpPr>
          <p:cNvPr id="6" name="Rectangle 5"/>
          <p:cNvSpPr/>
          <p:nvPr/>
        </p:nvSpPr>
        <p:spPr>
          <a:xfrm>
            <a:off x="611560" y="1772816"/>
            <a:ext cx="6408712" cy="4104456"/>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1"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aramond" panose="02020404030301010803"/>
              <a:ea typeface="+mn-ea"/>
              <a:cs typeface="+mn-cs"/>
            </a:endParaRPr>
          </a:p>
        </p:txBody>
      </p:sp>
    </p:spTree>
    <p:extLst>
      <p:ext uri="{BB962C8B-B14F-4D97-AF65-F5344CB8AC3E}">
        <p14:creationId xmlns:p14="http://schemas.microsoft.com/office/powerpoint/2010/main" val="236972337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200" dirty="0">
                <a:solidFill>
                  <a:schemeClr val="accent3"/>
                </a:solidFill>
              </a:rPr>
              <a:t>مشاهده فهرست کاملی از موضوعات مرتبط با آن بخش خاص، روی بخش زیر کلیک کنید.</a:t>
            </a:r>
            <a:endParaRPr lang="en-US" sz="3200" dirty="0">
              <a:solidFill>
                <a:schemeClr val="accent3"/>
              </a:solidFill>
            </a:endParaRPr>
          </a:p>
        </p:txBody>
      </p:sp>
      <p:pic>
        <p:nvPicPr>
          <p:cNvPr id="4" name="Content Placeholder 3"/>
          <p:cNvPicPr>
            <a:picLocks noGrp="1" noChangeAspect="1"/>
          </p:cNvPicPr>
          <p:nvPr>
            <p:ph idx="1"/>
          </p:nvPr>
        </p:nvPicPr>
        <p:blipFill>
          <a:blip r:embed="rId2"/>
          <a:stretch>
            <a:fillRect/>
          </a:stretch>
        </p:blipFill>
        <p:spPr>
          <a:xfrm>
            <a:off x="1176338" y="2877656"/>
            <a:ext cx="6799262" cy="2671138"/>
          </a:xfrm>
          <a:prstGeom prst="rect">
            <a:avLst/>
          </a:prstGeom>
        </p:spPr>
      </p:pic>
    </p:spTree>
    <p:extLst>
      <p:ext uri="{BB962C8B-B14F-4D97-AF65-F5344CB8AC3E}">
        <p14:creationId xmlns:p14="http://schemas.microsoft.com/office/powerpoint/2010/main" val="323293106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B15E28"/>
      </a:accent1>
      <a:accent2>
        <a:srgbClr val="B13228"/>
      </a:accent2>
      <a:accent3>
        <a:srgbClr val="8B7B56"/>
      </a:accent3>
      <a:accent4>
        <a:srgbClr val="E09C41"/>
      </a:accent4>
      <a:accent5>
        <a:srgbClr val="9EAE51"/>
      </a:accent5>
      <a:accent6>
        <a:srgbClr val="6E7355"/>
      </a:accent6>
      <a:hlink>
        <a:srgbClr val="D37A21"/>
      </a:hlink>
      <a:folHlink>
        <a:srgbClr val="CA8F55"/>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039A4B3-0617-4CFC-B614-27363ECC28A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1027</TotalTime>
  <Words>1966</Words>
  <Application>Microsoft Office PowerPoint</Application>
  <PresentationFormat>On-screen Show (4:3)</PresentationFormat>
  <Paragraphs>93</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Organic</vt:lpstr>
      <vt:lpstr>مدرس: زینب ظفریان کارشناس ارشد مدیریت اطلاعات </vt:lpstr>
      <vt:lpstr>PowerPoint Presentation</vt:lpstr>
      <vt:lpstr>PowerPoint Presentation</vt:lpstr>
      <vt:lpstr>آپتودیت پیشرفته UpToDate Advanced چیست؟  </vt:lpstr>
      <vt:lpstr>آپتودیت پیشرفته UpToDate Advanced چیست؟ </vt:lpstr>
      <vt:lpstr>update</vt:lpstr>
      <vt:lpstr>پوشش موضوعی آپتودیت:</vt:lpstr>
      <vt:lpstr>PowerPoint Presentation</vt:lpstr>
      <vt:lpstr>مشاهده فهرست کاملی از موضوعات مرتبط با آن بخش خاص، روی بخش زیر کلیک کنید.</vt:lpstr>
      <vt:lpstr>محدود کردن نتایج جستجو براساس بیمار،کودک ، بزرگسالان، گرافیک</vt:lpstr>
      <vt:lpstr>استفاده از پیشنهادات جستجو توسط پایگاه </vt:lpstr>
      <vt:lpstr>نتایج مربوط به کبد چرب نمایش داده شد</vt:lpstr>
      <vt:lpstr>خلاصه ی بخش های مربوط به این موضوع که راهی سرریع برای رسیدن به آن بخش است</vt:lpstr>
      <vt:lpstr>ارجاع به سایر موضوعاتی که در آپ تو دیت وجود دارد</vt:lpstr>
      <vt:lpstr>REFERENCES</vt:lpstr>
      <vt:lpstr>موضوع های مرتبط</vt:lpstr>
      <vt:lpstr>الگوریتم ها</vt:lpstr>
      <vt:lpstr>الگوریتم ها</vt:lpstr>
      <vt:lpstr>جستجوی دارو</vt:lpstr>
      <vt:lpstr>تداخل دارویی</vt:lpstr>
      <vt:lpstr>تداخل دارویی</vt:lpstr>
      <vt:lpstr>PowerPoint Presentation</vt:lpstr>
      <vt:lpstr>PowerPoint Presentation</vt:lpstr>
      <vt:lpstr>حسابگر UpToDate Calculators </vt:lpstr>
      <vt:lpstr>PowerPoint Presentation</vt:lpstr>
      <vt:lpstr>اطلاعات بیمار در سایت آپتودیت  Patient Info </vt:lpstr>
      <vt:lpstr>PowerPoint Presentation</vt:lpstr>
      <vt:lpstr>PowerPoint Presentation</vt:lpstr>
      <vt:lpstr>What’s New</vt:lpstr>
      <vt:lpstr>تازه های دارو و درمانی</vt:lpstr>
      <vt:lpstr>Practice Changing Updates</vt:lpstr>
      <vt:lpstr>مثال </vt:lpstr>
      <vt:lpstr>مثال</vt:lpstr>
      <vt:lpstr>چرا آپتودیت یک منبع قابل اعتماد در زمینه پزشکی است؟</vt:lpstr>
      <vt:lpstr>آپتودیت چگونه به کاربران خود کمک می کند؟ </vt:lpstr>
      <vt:lpstr>آپتودیت چگونه به کاربران خود کمک می کند؟ </vt:lpstr>
      <vt:lpstr>آپتودیت برای چه افرادی مناسب است؟</vt:lpstr>
      <vt:lpstr>آپتودیت برای چه افرادی مناسب است؟</vt:lpstr>
      <vt:lpstr>ویژگی های UpToDate </vt:lpstr>
    </vt:vector>
  </TitlesOfParts>
  <Company>Novin Pendar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uptodate</dc:title>
  <dc:creator>Administrator</dc:creator>
  <cp:lastModifiedBy>zeynab zafariyan</cp:lastModifiedBy>
  <cp:revision>53</cp:revision>
  <dcterms:created xsi:type="dcterms:W3CDTF">2016-07-11T06:33:06Z</dcterms:created>
  <dcterms:modified xsi:type="dcterms:W3CDTF">2026-09-12T08:16:44Z</dcterms:modified>
</cp:coreProperties>
</file>